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6"/>
  </p:notesMasterIdLst>
  <p:sldIdLst>
    <p:sldId id="415" r:id="rId2"/>
    <p:sldId id="627" r:id="rId3"/>
    <p:sldId id="628" r:id="rId4"/>
    <p:sldId id="629" r:id="rId5"/>
    <p:sldId id="630" r:id="rId6"/>
    <p:sldId id="631" r:id="rId7"/>
    <p:sldId id="632" r:id="rId8"/>
    <p:sldId id="633" r:id="rId9"/>
    <p:sldId id="634" r:id="rId10"/>
    <p:sldId id="635" r:id="rId11"/>
    <p:sldId id="636" r:id="rId12"/>
    <p:sldId id="637" r:id="rId13"/>
    <p:sldId id="638" r:id="rId14"/>
    <p:sldId id="63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78031" autoAdjust="0"/>
  </p:normalViewPr>
  <p:slideViewPr>
    <p:cSldViewPr snapToGrid="0" showGuides="1">
      <p:cViewPr varScale="1">
        <p:scale>
          <a:sx n="71" d="100"/>
          <a:sy n="71" d="100"/>
        </p:scale>
        <p:origin x="1344" y="288"/>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Bank of England Agents, DMP Survey, HMRC, KPMG/REC UK Report on Jobs, Lloyds Business Barometer, ONS, S&amp;P Global and Bank calculations.  </a:t>
            </a:r>
          </a:p>
          <a:p>
            <a:endParaRPr lang="en-GB" dirty="0"/>
          </a:p>
          <a:p>
            <a:r>
              <a:rPr lang="en-GB" dirty="0"/>
              <a:t>(a) Bank staff’s indicator-based measure of underlying employment growth is constructed using a dynamic factor model, following the approach of </a:t>
            </a:r>
            <a:r>
              <a:rPr lang="en-GB" dirty="0" err="1"/>
              <a:t>Doz</a:t>
            </a:r>
            <a:r>
              <a:rPr lang="en-GB" dirty="0"/>
              <a:t> et al (2011). The model extracts a common component from monthly survey indicators, capturing </a:t>
            </a:r>
            <a:r>
              <a:rPr lang="en-GB" dirty="0" err="1"/>
              <a:t>comovements</a:t>
            </a:r>
            <a:r>
              <a:rPr lang="en-GB" dirty="0"/>
              <a:t> across series. The common component is scaled to align with LFS employment growth between 2000–19. The shaded area represents the 95% confidence interval. The latest data are for October 2025. </a:t>
            </a:r>
          </a:p>
          <a:p>
            <a:r>
              <a:rPr lang="en-GB" dirty="0"/>
              <a:t>(b) The projection for the unemployment rate is for 2025 Q3 and 2025 Q4. The projection is based on official data to August 2025. Although LFS unemployment data have been reinstated by the ONS, they are badged as official statistics in development and the LFS continues to suffer from low response rates, which can introduce volatility and potentially non-response bias (Box D of the May 2024 Monetary Policy Report).</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735169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Advertising association/World Advertising Research Centre Expenditure Report, ONS and Bank calculations.  </a:t>
            </a:r>
          </a:p>
          <a:p>
            <a:endParaRPr lang="en-GB" dirty="0"/>
          </a:p>
          <a:p>
            <a:r>
              <a:rPr lang="en-GB" dirty="0"/>
              <a:t>(a) The equilibrium V/U ratio is estimated using an error-correction model over the period 1982–2024. The real cost of vacancy posting and hourly labour productivity are included as long-run determinants for the level of vacancies. The model also includes controls for short-term movements in these variables (Stelmach et al (2025)). The final data points for the V/U ratio and the equilibrium V/U ratio are for 2025 Q2. The diamonds represent Bank staff projections for the V/U ratio and the equilibrium V/U ratio, respectively, for 2025 Q3 to 2026 Q1.</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434033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LSEG Workspace and Bank calculations.  </a:t>
            </a:r>
          </a:p>
          <a:p>
            <a:endParaRPr lang="en-GB" dirty="0"/>
          </a:p>
          <a:p>
            <a:r>
              <a:rPr lang="en-GB" dirty="0"/>
              <a:t>(a) The diamonds show Bank staff projections for UK-weighted world quarterly GDP growth, and for quarterly GDP growth in China, the US and the euro area. The projections are for 2025 Q4 to 2026 Q1 for Chinese GDP growth and for 2025 Q3 to 2026 Q1 for all other areas. The preliminary flash estimate for 2025 Q3 euro-area GDP growth was published after the cut-off for incorporation into the forecast so the data point for that quarter is a projection. UK-weighted world GDP growth is constructed using real GDP growth rates of 188 countries weighted according to their shares in UK exports.</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710870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Bloomberg Finance L.P. and Bank calculations.</a:t>
            </a:r>
          </a:p>
          <a:p>
            <a:endParaRPr lang="en-GB" dirty="0"/>
          </a:p>
          <a:p>
            <a:r>
              <a:rPr lang="en-GB" dirty="0"/>
              <a:t>(a) All data are as of 28 October 2025. The November 2025 curves are estimated based on the 15 UK working days to 28 October 2025. The August 2025 curves are estimated based on the 15 UK working days to 29 July 2025. The federal funds rate is the upper bound of the announced target range. The market-implied path for US policy rates is the expected effective federal funds rate. The ECB deposit rate is based on the date from which changes in policy rates are effective. The final data points are forward rates for December 2028.</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516680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Bank of England, Bloomberg Finance L.P. and Bank calculations.  </a:t>
            </a:r>
          </a:p>
          <a:p>
            <a:endParaRPr lang="en-GB" dirty="0"/>
          </a:p>
          <a:p>
            <a:r>
              <a:rPr lang="en-GB" dirty="0"/>
              <a:t>(a) Household loan and deposit rates are based on average quoted rates and business loan rates are based on average effective rates on new lending. The Bank’s quoted rates series are weighted monthly average rates advertised by all UK banks and building societies with products meeting the specific criteria. Introduction of new Quoted Rates data provides more information. The 75% and 90% LTV mortgage rates are for two-year fixed-rate products. The reference rate for these and fixed-rate savings bonds is the two-year OIS rate. The reference rate for £10,000 personal loan rates is the five-year OIS rate but this is not shown. The two-year OIS rate shows monthly averages, while Bank Rate shows month-end numbers. The provisional October 2025 data are shown in diamonds. For quoted rate series and the two-year OIS rate, these are based on average values to 28 October 2025. The provisional data point for Bank Rate is the rate as of 28 October 2025. The final business loan rate data are for September 2025.</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722487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Bloomberg Finance L.P., Department for Energy Security and Net Zero, ONS and Bank calculations.  </a:t>
            </a:r>
          </a:p>
          <a:p>
            <a:endParaRPr lang="en-GB" dirty="0"/>
          </a:p>
          <a:p>
            <a:r>
              <a:rPr lang="en-GB" dirty="0"/>
              <a:t>(a) Figures in parentheses are CPI basket weights in 2025, which do not sum to 100% due to rounding. Data are shown to September 2025. Component-level Bank staff projections are shown from October 2025 to March 2026. The food component is defined as food and non-alcoholic beverages. Fuels and lubricants estimates use Department for Energy Security and Net Zero petrol price data for October 2025 and are then projected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600167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  </a:t>
            </a:r>
          </a:p>
          <a:p>
            <a:endParaRPr lang="en-GB" dirty="0"/>
          </a:p>
          <a:p>
            <a:r>
              <a:rPr lang="en-GB" dirty="0"/>
              <a:t>(a) The final data point is 2025 Q2. Diamonds show Bank staff projections for UK import prices for the periods 2025 Q3–26 Q1.</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98074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Bank of England Agents, DMP Survey, HMRC, Indeed, ONS and Bank calculations.  </a:t>
            </a:r>
          </a:p>
          <a:p>
            <a:endParaRPr lang="en-GB" dirty="0"/>
          </a:p>
          <a:p>
            <a:r>
              <a:rPr lang="en-GB" dirty="0"/>
              <a:t>(a) Private sector regular pay growth shows the ONS measure of private sector regular AWE growth (three-month average on same three-month average a year ago). DMP shows three-month average realised pay growth from the DMP Survey (three-month average on same three-month average a year ago). HMRC RTI shows median of private sector employee pay growth (three-month average on same three-month average a year ago). Indeed Wage Tracker shows annual average job title matched pay growth for UK job vacancies. Latest data points are for the three months to August 2025 for private sector regular pay, September 2025 for Indeed and HMRC RTI, and October 2025 for the DMP Survey. The Agents’ pay survey diamond shows respondents’ expectations for average pay settlements in 2025 taken from the January 2025 pay survey, weighted by employment and sector. The DMP diamond shows average expected pay growth one year ahead from the December 2024 DMP Survey. Private sector regular pay growth projection diamonds are for 2025 Q3 to 2026 Q2. </a:t>
            </a:r>
          </a:p>
          <a:p>
            <a:r>
              <a:rPr lang="en-GB" dirty="0"/>
              <a:t>(b) The measure of trend pay growth is constructed using an unobserved component-stochastic volatility model following the approach of Stock and Watson (2007). The model extracts trend and idiosyncratic components from monthly ONS private sector AWE, allowing for the volatility in both components to vary over time. Shaded areas represent the 68% and 90% confidence intervals. The ONS private sector AWE series has also been adjusted for furlough impacts over the 2020–21 period.</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50533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Bank of England Agents.  </a:t>
            </a:r>
          </a:p>
          <a:p>
            <a:endParaRPr lang="en-GB" dirty="0"/>
          </a:p>
          <a:p>
            <a:r>
              <a:rPr lang="en-GB" dirty="0"/>
              <a:t>(a) After visiting companies, Agents assign company visit scores based on information gathered during the meeting. A score of +5 indicates a rapidly rising level, 0 indicates an unchanged level and -5 a rapidly falling level. Details on the scores can be found in </a:t>
            </a:r>
            <a:r>
              <a:rPr lang="en-GB" dirty="0" err="1"/>
              <a:t>Relleen</a:t>
            </a:r>
            <a:r>
              <a:rPr lang="en-GB" dirty="0"/>
              <a:t> et al (2013). The latest data points are for September 2025 and diamonds show expectations for a year ahead from July–September.</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696174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  </a:t>
            </a:r>
          </a:p>
          <a:p>
            <a:endParaRPr lang="en-GB" dirty="0"/>
          </a:p>
          <a:p>
            <a:r>
              <a:rPr lang="en-GB" dirty="0"/>
              <a:t>(a) Measures shown are three-month averages of seasonally adjusted monthly annualised inflation. The low-variance measure is calculated by weighting each component of services inflation by the inverse variance of the change in 12-month inflation of that component from 12 months previously. The maximum adjusted weight is capped at twice its original value. Details on the components which have been included/excluded from the Services excluding indexed and volatile components, rents and foreign holidays measure are included in the accompanying spreadsheet published online. The trimmed-mean measure excludes the 10% largest and 10% smallest price changes. The latest data points shown refer to September 2025.</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114602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Citigroup, DMP Survey, YouGov and Bank calculations.  </a:t>
            </a:r>
          </a:p>
          <a:p>
            <a:endParaRPr lang="en-GB" dirty="0"/>
          </a:p>
          <a:p>
            <a:r>
              <a:rPr lang="en-GB" dirty="0"/>
              <a:t>(a) Data shown are from the Citi/YouGov survey and are based on responses to the questions: ‘How do you expect consumer prices of goods and services will develop in the next 12 months?’, and ‘And what do you think will happen to the prices of goods and services, on average, over the longer term - say five to ten years?’. Dashed lines represent the series averages over 2010–19. The latest data points are for October 2025. </a:t>
            </a:r>
          </a:p>
          <a:p>
            <a:r>
              <a:rPr lang="en-GB" dirty="0"/>
              <a:t>(b) Data shown are from the DMP Survey and are based on three-month averages of responses to the question: ‘What do you think the annual CPI inflation rate will be in the UK, one year from now and three years from now?’. The latest data points are for October 2025. The DMP Survey data have a short back-run, so no historical averages are shown.</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474150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Bank of England Agents, BCC, CBI, Lloyds Business Barometer, ONS, S&amp;P Global and Bank calculations.  </a:t>
            </a:r>
          </a:p>
          <a:p>
            <a:endParaRPr lang="en-GB" dirty="0"/>
          </a:p>
          <a:p>
            <a:r>
              <a:rPr lang="en-GB" dirty="0"/>
              <a:t>(a) The final data point for quarterly headline GDP growth is for 2025 Q2, with diamonds for 2025 Q3 and Q4 showing Bank staff projections. Underlying GDP growth estimates are from a survey indicator model based on a Staggered Combination MIDAS approach (Moreira (2025)). The orange diamonds to 2025 Q2 show in-sample fitted values of the survey indicator model, and diamonds for 2025 Q3 and Q4 show out of sample projections. The orange swathe shows the interquartile range of estimates from individual survey indicators in the model.</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996697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Bank of England Agents, BCC, CBI and Bank calculations.  </a:t>
            </a:r>
          </a:p>
          <a:p>
            <a:endParaRPr lang="en-GB" dirty="0"/>
          </a:p>
          <a:p>
            <a:r>
              <a:rPr lang="en-GB" dirty="0"/>
              <a:t>(a) Survey measures are scaled to match the mean and variance of four-quarter business investment growth since 2000. Measures for the Bank’s Agents (split by manufacturing and services), the BCC (non-services and services) and the CBI (manufacturing, distribution, financial services and business/consumer/professional services) are weighted together using shares in real business investment. The Agents’ measure shows companies’ intended changes in investment over the next 12 months, with the last available observation for each quarter shown. The BCC measure is the net percentage balance of respondents reporting that they have increased planned investment in plant and machinery and the data are not seasonally adjusted. The CBI measure is the net percentage balance of respondents reporting that they have increased planned investment in plant and machinery for the next 12 months. The final data are for 2025 Q2.</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9618829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B14E6C-F38A-4A32-9688-F256F2109FE4}"/>
              </a:ext>
            </a:extLst>
          </p:cNvPr>
          <p:cNvSpPr>
            <a:spLocks noGrp="1"/>
          </p:cNvSpPr>
          <p:nvPr>
            <p:ph type="body" sz="quarter" idx="16"/>
          </p:nvPr>
        </p:nvSpPr>
        <p:spPr/>
        <p:txBody>
          <a:bodyPr/>
          <a:lstStyle/>
          <a:p>
            <a:r>
              <a:rPr lang="en-GB" dirty="0"/>
              <a:t>Monetary Policy Report</a:t>
            </a:r>
            <a:br>
              <a:rPr lang="en-GB" dirty="0"/>
            </a:br>
            <a:r>
              <a:rPr lang="en-GB" dirty="0"/>
              <a:t>November 2025</a:t>
            </a:r>
          </a:p>
          <a:p>
            <a:r>
              <a:rPr lang="en-GB" dirty="0"/>
              <a:t>Current economic conditions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85AF5-E8B6-60F9-FC3D-8E0DC401B2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5AC7E1-7CAF-F180-F826-6FD62EE60C8A}"/>
              </a:ext>
            </a:extLst>
          </p:cNvPr>
          <p:cNvSpPr>
            <a:spLocks noGrp="1"/>
          </p:cNvSpPr>
          <p:nvPr>
            <p:ph type="title"/>
          </p:nvPr>
        </p:nvSpPr>
        <p:spPr>
          <a:xfrm>
            <a:off x="467999" y="457200"/>
            <a:ext cx="11477389" cy="912814"/>
          </a:xfrm>
        </p:spPr>
        <p:txBody>
          <a:bodyPr/>
          <a:lstStyle/>
          <a:p>
            <a:r>
              <a:rPr lang="en-GB" dirty="0">
                <a:latin typeface="Arial" panose="020B0604020202020204" pitchFamily="34" charset="0"/>
                <a:cs typeface="Arial" panose="020B0604020202020204" pitchFamily="34" charset="0"/>
              </a:rPr>
              <a:t>Chart 1.9: Underlying employment growth remains close to zero, while the unemployment rate is projected to rise a little further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 of underlying employment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LFS unemployment rate and near-term projection</a:t>
            </a:r>
            <a:r>
              <a:rPr lang="en-GB" b="0" baseline="30000" dirty="0">
                <a:latin typeface="Arial" panose="020B0604020202020204" pitchFamily="34" charset="0"/>
                <a:cs typeface="Arial" panose="020B0604020202020204" pitchFamily="34" charset="0"/>
              </a:rPr>
              <a:t>(b)</a:t>
            </a:r>
            <a:endParaRPr lang="en-GB" dirty="0"/>
          </a:p>
        </p:txBody>
      </p:sp>
      <p:pic>
        <p:nvPicPr>
          <p:cNvPr id="4" name="Picture 3" descr="Underlying employment growth remains around zero, while the unemployment rate has continued to pick up.">
            <a:extLst>
              <a:ext uri="{FF2B5EF4-FFF2-40B4-BE49-F238E27FC236}">
                <a16:creationId xmlns:a16="http://schemas.microsoft.com/office/drawing/2014/main" id="{F5C5242E-9B06-8B75-39AE-9E8DF2B302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6604" y="2207103"/>
            <a:ext cx="7658792" cy="4239344"/>
          </a:xfrm>
          <a:prstGeom prst="rect">
            <a:avLst/>
          </a:prstGeom>
        </p:spPr>
      </p:pic>
    </p:spTree>
    <p:extLst>
      <p:ext uri="{BB962C8B-B14F-4D97-AF65-F5344CB8AC3E}">
        <p14:creationId xmlns:p14="http://schemas.microsoft.com/office/powerpoint/2010/main" val="3860111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028E3-991A-3116-9AB1-CCA38B2153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27E1BD-62C0-E1B9-C025-0727F65310C2}"/>
              </a:ext>
            </a:extLst>
          </p:cNvPr>
          <p:cNvSpPr>
            <a:spLocks noGrp="1"/>
          </p:cNvSpPr>
          <p:nvPr>
            <p:ph type="title"/>
          </p:nvPr>
        </p:nvSpPr>
        <p:spPr>
          <a:xfrm>
            <a:off x="468000" y="457200"/>
            <a:ext cx="10637804" cy="912814"/>
          </a:xfrm>
        </p:spPr>
        <p:txBody>
          <a:bodyPr/>
          <a:lstStyle/>
          <a:p>
            <a:r>
              <a:rPr lang="en-GB" dirty="0">
                <a:latin typeface="Arial" panose="020B0604020202020204" pitchFamily="34" charset="0"/>
                <a:cs typeface="Arial" panose="020B0604020202020204" pitchFamily="34" charset="0"/>
              </a:rPr>
              <a:t>Chart 1.10: Labour market conditions have continued to ease, with the V/U ratio falling further since the August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V/U ratio and its estimated equilibrium level</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The V/U ratio has fallen a little further below its estimated equilibrium and is projected to continue to fall into 2026.">
            <a:extLst>
              <a:ext uri="{FF2B5EF4-FFF2-40B4-BE49-F238E27FC236}">
                <a16:creationId xmlns:a16="http://schemas.microsoft.com/office/drawing/2014/main" id="{234EDBAF-49BB-046E-6CD0-D4AFA010CE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888508"/>
            <a:ext cx="9680468" cy="4477521"/>
          </a:xfrm>
          <a:prstGeom prst="rect">
            <a:avLst/>
          </a:prstGeom>
        </p:spPr>
      </p:pic>
    </p:spTree>
    <p:extLst>
      <p:ext uri="{BB962C8B-B14F-4D97-AF65-F5344CB8AC3E}">
        <p14:creationId xmlns:p14="http://schemas.microsoft.com/office/powerpoint/2010/main" val="3117556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51990-75F4-7C39-ED75-D53CCD01C9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C622E0-4BE6-312F-4DBF-1035E45134AE}"/>
              </a:ext>
            </a:extLst>
          </p:cNvPr>
          <p:cNvSpPr>
            <a:spLocks noGrp="1"/>
          </p:cNvSpPr>
          <p:nvPr>
            <p:ph type="title"/>
          </p:nvPr>
        </p:nvSpPr>
        <p:spPr>
          <a:xfrm>
            <a:off x="467999" y="457200"/>
            <a:ext cx="11543891" cy="912814"/>
          </a:xfrm>
        </p:spPr>
        <p:txBody>
          <a:bodyPr/>
          <a:lstStyle/>
          <a:p>
            <a:r>
              <a:rPr lang="en-GB" dirty="0">
                <a:latin typeface="Arial" panose="020B0604020202020204" pitchFamily="34" charset="0"/>
                <a:cs typeface="Arial" panose="020B0604020202020204" pitchFamily="34" charset="0"/>
              </a:rPr>
              <a:t>Chart 1.11: Global activity growth is projected to have fallen slightly in 2025 Q3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UK-weighted world GDP growth and GDP growth in selected countries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UK-weighted GDP growth is projected to have slowed a little in 2025 Q3.">
            <a:extLst>
              <a:ext uri="{FF2B5EF4-FFF2-40B4-BE49-F238E27FC236}">
                <a16:creationId xmlns:a16="http://schemas.microsoft.com/office/drawing/2014/main" id="{F427260E-806E-885F-6ED8-FB1A09CD06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282395"/>
            <a:ext cx="9680468" cy="3157734"/>
          </a:xfrm>
          <a:prstGeom prst="rect">
            <a:avLst/>
          </a:prstGeom>
        </p:spPr>
      </p:pic>
    </p:spTree>
    <p:extLst>
      <p:ext uri="{BB962C8B-B14F-4D97-AF65-F5344CB8AC3E}">
        <p14:creationId xmlns:p14="http://schemas.microsoft.com/office/powerpoint/2010/main" val="3611596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AEE97-E5A4-CE09-3DF0-7549A55FC5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98ECBA-1C57-6961-F7B5-C01C17F1474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1.12: The market-implied path for policy rates was, on average, little changed in the UK, and had fallen back in the US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The market-implied path for Bank Rate had moved a little higher in the near-term in the November 15-day average but slightly lower further out.">
            <a:extLst>
              <a:ext uri="{FF2B5EF4-FFF2-40B4-BE49-F238E27FC236}">
                <a16:creationId xmlns:a16="http://schemas.microsoft.com/office/drawing/2014/main" id="{63013259-0E27-4666-0BC6-FEBCCF56D8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307470"/>
            <a:ext cx="9680468" cy="3489967"/>
          </a:xfrm>
          <a:prstGeom prst="rect">
            <a:avLst/>
          </a:prstGeom>
        </p:spPr>
      </p:pic>
    </p:spTree>
    <p:extLst>
      <p:ext uri="{BB962C8B-B14F-4D97-AF65-F5344CB8AC3E}">
        <p14:creationId xmlns:p14="http://schemas.microsoft.com/office/powerpoint/2010/main" val="1277272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9C67E-4D0F-9EE7-A98D-52E7041DB4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A23548-F921-5EA7-5A1D-47305DBB2DCC}"/>
              </a:ext>
            </a:extLst>
          </p:cNvPr>
          <p:cNvSpPr>
            <a:spLocks noGrp="1"/>
          </p:cNvSpPr>
          <p:nvPr>
            <p:ph type="title"/>
          </p:nvPr>
        </p:nvSpPr>
        <p:spPr>
          <a:xfrm>
            <a:off x="468000" y="457200"/>
            <a:ext cx="11444138" cy="912814"/>
          </a:xfrm>
        </p:spPr>
        <p:txBody>
          <a:bodyPr/>
          <a:lstStyle/>
          <a:p>
            <a:r>
              <a:rPr lang="en-GB" dirty="0">
                <a:latin typeface="Arial" panose="020B0604020202020204" pitchFamily="34" charset="0"/>
                <a:cs typeface="Arial" panose="020B0604020202020204" pitchFamily="34" charset="0"/>
              </a:rPr>
              <a:t>Chart 1.13: Most household and corporate interest rates have fallen over 2025</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and corporate interest rates and their corresponding reference rates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Most household and corporate interest rates have fallen back from their peaks in 2023–24.">
            <a:extLst>
              <a:ext uri="{FF2B5EF4-FFF2-40B4-BE49-F238E27FC236}">
                <a16:creationId xmlns:a16="http://schemas.microsoft.com/office/drawing/2014/main" id="{097AEB02-D5AA-7DDF-4213-52066A15E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668636"/>
            <a:ext cx="9680468" cy="4468377"/>
          </a:xfrm>
          <a:prstGeom prst="rect">
            <a:avLst/>
          </a:prstGeom>
        </p:spPr>
      </p:pic>
    </p:spTree>
    <p:extLst>
      <p:ext uri="{BB962C8B-B14F-4D97-AF65-F5344CB8AC3E}">
        <p14:creationId xmlns:p14="http://schemas.microsoft.com/office/powerpoint/2010/main" val="3204077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627D0-8959-6880-B703-9C888F67D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13D08-A2F3-0002-B765-47D7332CBF0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 CPI inflation was 3.8% in September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Inflation reached 3.8% in September, well above the 2% target. It is projected fall to around 3.2% in March 2026.">
            <a:extLst>
              <a:ext uri="{FF2B5EF4-FFF2-40B4-BE49-F238E27FC236}">
                <a16:creationId xmlns:a16="http://schemas.microsoft.com/office/drawing/2014/main" id="{4BB52182-7C88-DDF1-F5B6-217CCA4721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985629"/>
            <a:ext cx="9680468" cy="3834392"/>
          </a:xfrm>
          <a:prstGeom prst="rect">
            <a:avLst/>
          </a:prstGeom>
        </p:spPr>
      </p:pic>
    </p:spTree>
    <p:extLst>
      <p:ext uri="{BB962C8B-B14F-4D97-AF65-F5344CB8AC3E}">
        <p14:creationId xmlns:p14="http://schemas.microsoft.com/office/powerpoint/2010/main" val="13922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42341-06F9-A03E-B258-2AD7554656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28BE9D-8994-DF32-D66E-B99EC4129D6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1.2: UK import price inflation has been subdued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import prices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Import price inflation has been subdued over the past year and is expected to remain so in coming quarters.">
            <a:extLst>
              <a:ext uri="{FF2B5EF4-FFF2-40B4-BE49-F238E27FC236}">
                <a16:creationId xmlns:a16="http://schemas.microsoft.com/office/drawing/2014/main" id="{25321583-77CE-3882-E0E7-FF8715CEFF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282256"/>
            <a:ext cx="9680468" cy="3191262"/>
          </a:xfrm>
          <a:prstGeom prst="rect">
            <a:avLst/>
          </a:prstGeom>
        </p:spPr>
      </p:pic>
    </p:spTree>
    <p:extLst>
      <p:ext uri="{BB962C8B-B14F-4D97-AF65-F5344CB8AC3E}">
        <p14:creationId xmlns:p14="http://schemas.microsoft.com/office/powerpoint/2010/main" val="1971784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1B31F-54AA-6B9B-5801-E18F934A3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4BCE78-CBD4-B5AC-7739-2897FB0C08C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1.3: Indicators of wage growth have declined over 2025</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private sector wage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higher-frequency wage growth with the estimated trend</a:t>
            </a:r>
            <a:r>
              <a:rPr lang="en-GB" b="0" baseline="30000" dirty="0">
                <a:latin typeface="Arial" panose="020B0604020202020204" pitchFamily="34" charset="0"/>
                <a:cs typeface="Arial" panose="020B0604020202020204" pitchFamily="34" charset="0"/>
              </a:rPr>
              <a:t>(b)</a:t>
            </a:r>
            <a:endParaRPr lang="en-GB" dirty="0"/>
          </a:p>
        </p:txBody>
      </p:sp>
      <p:pic>
        <p:nvPicPr>
          <p:cNvPr id="4" name="Picture 3" descr="Annual wage growth has declined and is expected to fall further by end-2025. Higher-frequency measures of wage growth also show declining momentum.">
            <a:extLst>
              <a:ext uri="{FF2B5EF4-FFF2-40B4-BE49-F238E27FC236}">
                <a16:creationId xmlns:a16="http://schemas.microsoft.com/office/drawing/2014/main" id="{BAB3D797-38C6-4CC6-48DF-638D6BD1CC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222404"/>
            <a:ext cx="9680468" cy="3776480"/>
          </a:xfrm>
          <a:prstGeom prst="rect">
            <a:avLst/>
          </a:prstGeom>
        </p:spPr>
      </p:pic>
    </p:spTree>
    <p:extLst>
      <p:ext uri="{BB962C8B-B14F-4D97-AF65-F5344CB8AC3E}">
        <p14:creationId xmlns:p14="http://schemas.microsoft.com/office/powerpoint/2010/main" val="2788853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EE214-88AD-9F8C-45AD-4AE75D6586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F5255B-BC7E-96C9-FBFD-B1E5F18AD959}"/>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1.4: A wedge appears to have opened between increases in total labour costs and increases in pay based on Agents’ company visit scores, but the gap is expected to narrow in 2026</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Agents’ scores for pay and total labour costs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Agents' report total labour cost growth being above pay growth at present, though the gap is expected to narrow next year.">
            <a:extLst>
              <a:ext uri="{FF2B5EF4-FFF2-40B4-BE49-F238E27FC236}">
                <a16:creationId xmlns:a16="http://schemas.microsoft.com/office/drawing/2014/main" id="{3AFE3E95-9DBD-78DC-B71A-9158BA39B9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647" y="2321207"/>
            <a:ext cx="9038706" cy="4160764"/>
          </a:xfrm>
          <a:prstGeom prst="rect">
            <a:avLst/>
          </a:prstGeom>
        </p:spPr>
      </p:pic>
    </p:spTree>
    <p:extLst>
      <p:ext uri="{BB962C8B-B14F-4D97-AF65-F5344CB8AC3E}">
        <p14:creationId xmlns:p14="http://schemas.microsoft.com/office/powerpoint/2010/main" val="2132608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40E97-01FA-E571-E4C1-489F08E1E4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2878FC-0B22-8278-096B-F37B74A9838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1.5: Underlying services disinflation has largely continued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three-month average monthly annualised services price inflation</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High-frequency measures of underlying services inflation have trended down since their peaks, but remain elevated.">
            <a:extLst>
              <a:ext uri="{FF2B5EF4-FFF2-40B4-BE49-F238E27FC236}">
                <a16:creationId xmlns:a16="http://schemas.microsoft.com/office/drawing/2014/main" id="{0A5B5BDB-C2C9-E987-02BD-08B17A94D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149390"/>
            <a:ext cx="9680468" cy="3523495"/>
          </a:xfrm>
          <a:prstGeom prst="rect">
            <a:avLst/>
          </a:prstGeom>
        </p:spPr>
      </p:pic>
    </p:spTree>
    <p:extLst>
      <p:ext uri="{BB962C8B-B14F-4D97-AF65-F5344CB8AC3E}">
        <p14:creationId xmlns:p14="http://schemas.microsoft.com/office/powerpoint/2010/main" val="594760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B670-3DFD-BE9A-D48C-E54C6D2125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5015FE-46A7-5920-7E47-E7B5BC831C5D}"/>
              </a:ext>
            </a:extLst>
          </p:cNvPr>
          <p:cNvSpPr>
            <a:spLocks noGrp="1"/>
          </p:cNvSpPr>
          <p:nvPr>
            <p:ph type="title"/>
          </p:nvPr>
        </p:nvSpPr>
        <p:spPr/>
        <p:txBody>
          <a:bodyPr/>
          <a:lstStyle/>
          <a:p>
            <a:r>
              <a:rPr lang="en-GB">
                <a:latin typeface="Arial" panose="020B0604020202020204" pitchFamily="34" charset="0"/>
                <a:cs typeface="Arial" panose="020B0604020202020204" pitchFamily="34" charset="0"/>
              </a:rPr>
              <a:t>Chart </a:t>
            </a:r>
            <a:r>
              <a:rPr lang="en-GB" dirty="0">
                <a:latin typeface="Arial" panose="020B0604020202020204" pitchFamily="34" charset="0"/>
                <a:cs typeface="Arial" panose="020B0604020202020204" pitchFamily="34" charset="0"/>
              </a:rPr>
              <a:t>1.6: Households’ and firms’ inflation expectations have risen over the past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household</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business inflation expectations</a:t>
            </a:r>
            <a:r>
              <a:rPr lang="en-GB" b="0" baseline="30000" dirty="0">
                <a:latin typeface="Arial" panose="020B0604020202020204" pitchFamily="34" charset="0"/>
                <a:cs typeface="Arial" panose="020B0604020202020204" pitchFamily="34" charset="0"/>
              </a:rPr>
              <a:t>(b)</a:t>
            </a:r>
            <a:endParaRPr lang="en-GB" dirty="0"/>
          </a:p>
        </p:txBody>
      </p:sp>
      <p:pic>
        <p:nvPicPr>
          <p:cNvPr id="4" name="Picture 3" descr="Households' near-term inflation expectations are elevated, having risen further this year. Businesses' expectations have also risen to a lesser degree.">
            <a:extLst>
              <a:ext uri="{FF2B5EF4-FFF2-40B4-BE49-F238E27FC236}">
                <a16:creationId xmlns:a16="http://schemas.microsoft.com/office/drawing/2014/main" id="{3C989613-2D77-6048-646E-BDD45F35A6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287243"/>
            <a:ext cx="9680468" cy="3630175"/>
          </a:xfrm>
          <a:prstGeom prst="rect">
            <a:avLst/>
          </a:prstGeom>
        </p:spPr>
      </p:pic>
    </p:spTree>
    <p:extLst>
      <p:ext uri="{BB962C8B-B14F-4D97-AF65-F5344CB8AC3E}">
        <p14:creationId xmlns:p14="http://schemas.microsoft.com/office/powerpoint/2010/main" val="1666166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58406-2867-8DE5-32A1-FA6307E676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3DE1F4-F965-97E2-7859-B7446EA3B14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1.7: Underlying GDP growth remains subdued but is projected to pick up slightly in 2025 Q4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growth in headline GDP and underlying growth implied by business surveys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Headline GDP growth has been higher than estimates of underlying GDP growth over 2025.">
            <a:extLst>
              <a:ext uri="{FF2B5EF4-FFF2-40B4-BE49-F238E27FC236}">
                <a16:creationId xmlns:a16="http://schemas.microsoft.com/office/drawing/2014/main" id="{FE9473A4-3C02-407E-FC88-20532CB00E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385610"/>
            <a:ext cx="9680468" cy="3782576"/>
          </a:xfrm>
          <a:prstGeom prst="rect">
            <a:avLst/>
          </a:prstGeom>
        </p:spPr>
      </p:pic>
    </p:spTree>
    <p:extLst>
      <p:ext uri="{BB962C8B-B14F-4D97-AF65-F5344CB8AC3E}">
        <p14:creationId xmlns:p14="http://schemas.microsoft.com/office/powerpoint/2010/main" val="106489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B998F-D8BE-2376-37D0-E25F4826CE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AC48C8-B22D-D96B-9CB0-B30FE7A26A6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1.8: Business investment intentions are weak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Range of survey indicators of investment intentions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Investment intentions from a range of business surveys remain weak.">
            <a:extLst>
              <a:ext uri="{FF2B5EF4-FFF2-40B4-BE49-F238E27FC236}">
                <a16:creationId xmlns:a16="http://schemas.microsoft.com/office/drawing/2014/main" id="{7F42DE54-D812-4DBE-4585-FE615ECF25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999899"/>
            <a:ext cx="9680468" cy="3855728"/>
          </a:xfrm>
          <a:prstGeom prst="rect">
            <a:avLst/>
          </a:prstGeom>
        </p:spPr>
      </p:pic>
    </p:spTree>
    <p:extLst>
      <p:ext uri="{BB962C8B-B14F-4D97-AF65-F5344CB8AC3E}">
        <p14:creationId xmlns:p14="http://schemas.microsoft.com/office/powerpoint/2010/main" val="386148174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4664</TotalTime>
  <Words>2282</Words>
  <Application>Microsoft Office PowerPoint</Application>
  <PresentationFormat>Widescreen</PresentationFormat>
  <Paragraphs>71</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Century Gothic</vt:lpstr>
      <vt:lpstr>Bank LINKS Template</vt:lpstr>
      <vt:lpstr>PowerPoint Presentation</vt:lpstr>
      <vt:lpstr>Chart 1.1: CPI inflation was 3.8% in September Contributions to CPI inflation(a)</vt:lpstr>
      <vt:lpstr>Chart 1.2: UK import price inflation has been subdued UK import prices(a)</vt:lpstr>
      <vt:lpstr>Chart 1.3: Indicators of wage growth have declined over 2025 Measures of private sector wage growth(a) and higher-frequency wage growth with the estimated trend(b)</vt:lpstr>
      <vt:lpstr>Chart 1.4: A wedge appears to have opened between increases in total labour costs and increases in pay based on Agents’ company visit scores, but the gap is expected to narrow in 2026 Agents’ scores for pay and total labour costs(a)</vt:lpstr>
      <vt:lpstr>Chart 1.5: Underlying services disinflation has largely continued Measures of three-month average monthly annualised services price inflation(a)</vt:lpstr>
      <vt:lpstr>Chart 1.6: Households’ and firms’ inflation expectations have risen over the past year Survey-based measures of household(a) and business inflation expectations(b)</vt:lpstr>
      <vt:lpstr>Chart 1.7: Underlying GDP growth remains subdued but is projected to pick up slightly in 2025 Q4 Quarterly growth in headline GDP and underlying growth implied by business surveys(a)</vt:lpstr>
      <vt:lpstr>Chart 1.8: Business investment intentions are weak Range of survey indicators of investment intentions(a)</vt:lpstr>
      <vt:lpstr>Chart 1.9: Underlying employment growth remains close to zero, while the unemployment rate is projected to rise a little further in the near term Estimate of underlying employment growth;(a) LFS unemployment rate and near-term projection(b)</vt:lpstr>
      <vt:lpstr>Chart 1.10: Labour market conditions have continued to ease, with the V/U ratio falling further since the August Report V/U ratio and its estimated equilibrium level(a)</vt:lpstr>
      <vt:lpstr>Chart 1.11: Global activity growth is projected to have fallen slightly in 2025 Q3 UK-weighted world GDP growth and GDP growth in selected countries(a)</vt:lpstr>
      <vt:lpstr>Chart 1.12: The market-implied path for policy rates was, on average, little changed in the UK, and had fallen back in the US Policy rates and instantaneous forward curves for the UK, US and euro area(a)</vt:lpstr>
      <vt:lpstr>Chart 1.13: Most household and corporate interest rates have fallen over 2025 Household and corporate interest rates and their corresponding reference rates(a)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2025</dc:title>
  <dc:subject>Section 1: Current economic conditions</dc:subject>
  <dc:creator>Bank of England</dc:creator>
  <cp:lastModifiedBy>Chapman, Wayne</cp:lastModifiedBy>
  <cp:revision>410</cp:revision>
  <dcterms:created xsi:type="dcterms:W3CDTF">2022-03-15T15:50:20Z</dcterms:created>
  <dcterms:modified xsi:type="dcterms:W3CDTF">2025-11-05T12:58:30Z</dcterms:modified>
</cp:coreProperties>
</file>