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5"/>
  </p:notesMasterIdLst>
  <p:sldIdLst>
    <p:sldId id="415" r:id="rId2"/>
    <p:sldId id="584" r:id="rId3"/>
    <p:sldId id="589" r:id="rId4"/>
    <p:sldId id="590" r:id="rId5"/>
    <p:sldId id="591" r:id="rId6"/>
    <p:sldId id="592" r:id="rId7"/>
    <p:sldId id="593" r:id="rId8"/>
    <p:sldId id="594" r:id="rId9"/>
    <p:sldId id="595" r:id="rId10"/>
    <p:sldId id="596" r:id="rId11"/>
    <p:sldId id="597" r:id="rId12"/>
    <p:sldId id="598" r:id="rId13"/>
    <p:sldId id="599" r:id="rId14"/>
    <p:sldId id="600" r:id="rId15"/>
    <p:sldId id="601" r:id="rId16"/>
    <p:sldId id="602" r:id="rId17"/>
    <p:sldId id="603" r:id="rId18"/>
    <p:sldId id="604" r:id="rId19"/>
    <p:sldId id="605" r:id="rId20"/>
    <p:sldId id="607" r:id="rId21"/>
    <p:sldId id="608" r:id="rId22"/>
    <p:sldId id="609" r:id="rId23"/>
    <p:sldId id="61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87187" autoAdjust="0"/>
  </p:normalViewPr>
  <p:slideViewPr>
    <p:cSldViewPr snapToGrid="0" showGuides="1">
      <p:cViewPr varScale="1">
        <p:scale>
          <a:sx n="65" d="100"/>
          <a:sy n="65" d="100"/>
        </p:scale>
        <p:origin x="1344" y="259"/>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Batchelor and Orr (1988), Baumeister and Hamilton (2019), Bloomberg Finance L.P., Citigroup, Federal Reserve Bank of St. Louis, GfK, </a:t>
            </a:r>
            <a:r>
              <a:rPr lang="en-GB" sz="1800" dirty="0" err="1">
                <a:effectLst/>
                <a:latin typeface="Arial" panose="020B0604020202020204" pitchFamily="34" charset="0"/>
                <a:ea typeface="Calibri" panose="020F0502020204030204" pitchFamily="34" charset="0"/>
                <a:cs typeface="Calibri" panose="020F0502020204030204" pitchFamily="34" charset="0"/>
              </a:rPr>
              <a:t>Kaenzig</a:t>
            </a:r>
            <a:r>
              <a:rPr lang="en-GB" sz="1800" dirty="0">
                <a:effectLst/>
                <a:latin typeface="Arial" panose="020B0604020202020204" pitchFamily="34" charset="0"/>
                <a:ea typeface="Calibri" panose="020F0502020204030204" pitchFamily="34" charset="0"/>
                <a:cs typeface="Calibri" panose="020F0502020204030204" pitchFamily="34" charset="0"/>
              </a:rPr>
              <a:t> (2021), LSEG, OECD,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Indicators and threshold estimates are presented as 12-month growth rates. The threshold range shows the median and 95th percentiles over the estimated thresholds from a range of SET-BVAR specifications which incorporate different variable combinations over the sample period 1989–2024. The CPI estimates are based on 60 specifications with CPI inflation as the state variable; the others include, separately, 36 specifications each with the respective other metric as state variable. Any estimated threshold only approximates complex shifts in the behaviour of economic agents. For instance, different households may react at different levels and may do so gradually rather than changing behaviour at a specific threshold. It is likely that economic agents respond to a wide range of economic factors, rather than a single one as in these estimates. Threshold estimates tend to be slightly higher when the sample period is extended to include the 1970s, with the median around 3.5%. The estimates in this chart are based on specifications from 1989 onwards, as structural changes and data breaks make earlier periods harder to compare. The range from the 50th quantile upwards is reported across threshold estimations to account for the possibility that the prolonged period of low and stable inflation within the sample may lead to underestimation of thresholds.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F10BF-CA13-F956-7873-C9DADC78F1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E7542-66F2-F19E-F00F-E7F7165D9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DAEC42-72AB-F59B-12E4-E5CF0949A21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Citigroup, Federal Reserve Bank of St. Louis, GfK, </a:t>
            </a:r>
            <a:r>
              <a:rPr lang="en-GB" sz="1800" dirty="0" err="1">
                <a:effectLst/>
                <a:latin typeface="Arial" panose="020B0604020202020204" pitchFamily="34" charset="0"/>
                <a:ea typeface="Calibri" panose="020F0502020204030204" pitchFamily="34" charset="0"/>
                <a:cs typeface="Calibri" panose="020F0502020204030204" pitchFamily="34" charset="0"/>
              </a:rPr>
              <a:t>Känzig</a:t>
            </a:r>
            <a:r>
              <a:rPr lang="en-GB" sz="1800" dirty="0">
                <a:effectLst/>
                <a:latin typeface="Arial" panose="020B0604020202020204" pitchFamily="34" charset="0"/>
                <a:ea typeface="Calibri" panose="020F0502020204030204" pitchFamily="34" charset="0"/>
                <a:cs typeface="Calibri" panose="020F0502020204030204" pitchFamily="34" charset="0"/>
              </a:rPr>
              <a:t> (2021), LSEG,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sample period is January 1989–December 2024. The generalised impulse response functions (GIRFs) are to a one standard deviation oil supply news shock by </a:t>
            </a:r>
            <a:r>
              <a:rPr lang="en-GB" sz="1800" dirty="0" err="1">
                <a:effectLst/>
                <a:latin typeface="Arial" panose="020B0604020202020204" pitchFamily="34" charset="0"/>
                <a:ea typeface="Calibri" panose="020F0502020204030204" pitchFamily="34" charset="0"/>
                <a:cs typeface="Calibri" panose="020F0502020204030204" pitchFamily="34" charset="0"/>
              </a:rPr>
              <a:t>Känzig</a:t>
            </a:r>
            <a:r>
              <a:rPr lang="en-GB" sz="1800" dirty="0">
                <a:effectLst/>
                <a:latin typeface="Arial" panose="020B0604020202020204" pitchFamily="34" charset="0"/>
                <a:ea typeface="Calibri" panose="020F0502020204030204" pitchFamily="34" charset="0"/>
                <a:cs typeface="Calibri" panose="020F0502020204030204" pitchFamily="34" charset="0"/>
              </a:rPr>
              <a:t> (2021) which equates to a roughly 6% rise in oil prices. The GIRFs are constructed from non-linear coefficients from Bayesian self-exciting threshold VAR with two regimes, accounting for regime changes over the propagation horizon. The lines represent the median estimate, and shaded areas show the 68% credibility interval. The estimated threshold for this specification is 3.1%.</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9D5C0A31-D6CB-95DB-12F8-6C51CF39A95A}"/>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327595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are to 2025 Q2. The data are chained-volume measures and include non-profit institutions serving households (NPISH). Real household disposable income is deflated using the household and NPISH consumption deflator.</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0C632-4C63-B7E3-6DC5-656D67711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B84521-DE49-A793-0649-A44F81F1BC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E38159-C549-042C-50EB-9DC54D7EB1DA}"/>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England/NMG survey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data are from the March 2025 and September 2025 NMG surveys. The results are based on responses to the question: ‘You said that you have saved more than usual over the last 12 months. What would you say are the main reasons for this increase?’. The respondents were able to select up to three reasons. In the September 2025 survey, responses around rebuilding savings and greater worry about emergencies were separated. 23% of respondents that were saving more cited greater worry about emergencies and 17% noted that they were rebuilding savings after having drawn on them. To aid comparison with the previous survey, the light aqua bar shows the combined responses. Some of these respondents selected both reasons.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0930129-1A7D-8432-D6E7-F0ECF1B48102}"/>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3552387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5E795-3093-9007-EB96-8FCBED65E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A80279-2A3F-5FE8-5E30-C477B3026D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38A29-DD52-D697-C5E5-5D809623A2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3077808-A3A1-A9EC-481C-906478397C4D}"/>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274549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A3FAD-58BC-BD4B-4D12-91D700D3E7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ADD5A5-08FB-0872-316A-952B7625A9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2B9103-BADD-DD38-2449-0173FDE63DA1}"/>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are for the three months to August 2025 and denoted by the light aqua diamond. The unemployment rate is based on the ONS code MGSX and the vacancy rate measures job vacancies as a share of the active labour force. The dashed line is a simple exponential trend based on the 2001−19 data.</a:t>
            </a:r>
          </a:p>
        </p:txBody>
      </p:sp>
      <p:sp>
        <p:nvSpPr>
          <p:cNvPr id="4" name="Slide Number Placeholder 3">
            <a:extLst>
              <a:ext uri="{FF2B5EF4-FFF2-40B4-BE49-F238E27FC236}">
                <a16:creationId xmlns:a16="http://schemas.microsoft.com/office/drawing/2014/main" id="{3F54801B-786F-6C5F-AE2E-8F2ECD60FA57}"/>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3106056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4964F-562D-89F1-FC15-E7118BE8D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AC365-E7C0-623D-F0CF-7914407157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67EB2-86AC-2B3C-0F1E-BA521BCBFD7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This chart plots the out-of-sample skew t-distributions fitted to quantile-regression estimates based on Kiley (2022). This quantile regression approach models the relationship between a range of indicators and quantiles of unemployment outcomes. It takes a signal from inflation, credit conditions, the level of unemployment and the V/U ratio in the medium term. The latest data are a one-year out-of-sample forecast which has been smoothed over the calendar year 2026. The 2018 and 2024 lines are also one year ahead out-of-sample forecasts.</a:t>
            </a:r>
          </a:p>
        </p:txBody>
      </p:sp>
      <p:sp>
        <p:nvSpPr>
          <p:cNvPr id="4" name="Slide Number Placeholder 3">
            <a:extLst>
              <a:ext uri="{FF2B5EF4-FFF2-40B4-BE49-F238E27FC236}">
                <a16:creationId xmlns:a16="http://schemas.microsoft.com/office/drawing/2014/main" id="{565AD419-B7C9-A25D-4F88-623D643F6BB2}"/>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1489588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F6709-3619-2ABD-31BC-B83142D0F5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A87AC1-5F9A-1EA8-58D5-E9406480A7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A6BB3B-5B70-071A-A837-D583C2BDCD7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Experian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are for July 2025. The data are three-month rolling averages and are not seasonally adjusted.</a:t>
            </a:r>
          </a:p>
        </p:txBody>
      </p:sp>
      <p:sp>
        <p:nvSpPr>
          <p:cNvPr id="4" name="Slide Number Placeholder 3">
            <a:extLst>
              <a:ext uri="{FF2B5EF4-FFF2-40B4-BE49-F238E27FC236}">
                <a16:creationId xmlns:a16="http://schemas.microsoft.com/office/drawing/2014/main" id="{6E4D6135-8407-0AE8-3D9B-6BFA4B0FA231}"/>
              </a:ext>
            </a:extLst>
          </p:cNvPr>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274995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OECD, ONS, Workforce Jobs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Workforce Jobs implied participation rate is estimated by applying growth rates from Workforce Jobs to the LFS level of employment from 2020 Q1 onwards. This is then combined with LFS unemployment estimates and overall population totals to derive an implied participation rate. The trend participation rate from the January 2020 Report (aqua line) is the projection for trend participation from the January 2020 Monetary Policy Report, extrapolated beyond the MPC’s three-year forecast period. All participation rates shown are for those aged 16 and over. The final data points are for 2025 Q2.</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For comparability, the data for all countries show changes in participation rates for those aged 15 and over. The final data points are for 2025 Q2.</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FDCFF-F6E9-9D64-2C8D-ADA01B4BA8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FCD06D-24CE-A217-C438-D898735E2A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429EF-4368-C1A7-1E9D-D02307FE6B9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Demographic effects (orange bars) reflect the impact of shifts in the age composition of the overall population on the proportion of the population that are of a working age. Age-specific and demographic effects include the combined impacts of changes in LFS participation resulting from new migration and trends in the native population.</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changes in each age-gender group include both the native and new migrant populations. Males and females are represented by M and F, respectively, for each age group. The data are from the LFS.</a:t>
            </a:r>
          </a:p>
        </p:txBody>
      </p:sp>
      <p:sp>
        <p:nvSpPr>
          <p:cNvPr id="4" name="Slide Number Placeholder 3">
            <a:extLst>
              <a:ext uri="{FF2B5EF4-FFF2-40B4-BE49-F238E27FC236}">
                <a16:creationId xmlns:a16="http://schemas.microsoft.com/office/drawing/2014/main" id="{2E913DF3-15F3-8D67-E249-878C7F146B63}"/>
              </a:ext>
            </a:extLst>
          </p:cNvPr>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3262088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9474A-7A4E-0D18-B9D9-7B6469913F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B82281-8912-A06F-CEA9-64315CFF8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D7763D-E342-77CD-1D31-3BE35A48C497}"/>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aqua swathe shows the range of NAIRU estimates using price and wage variants of the models in Gordon (2013) and Laubach (2001), together with estimates from the model in Crump et al (2024). The final data points are for 2025 Q2.</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purple swathe includes changes in four measures of unemployment: the headline unemployment rate; the rate of unemployed and discouraged workers; the rate of unemployed and marginally attached workers; and the rate of unemployed, marginally attached and involuntary part-time workers. The final data are for 2025 Q2.</a:t>
            </a:r>
          </a:p>
        </p:txBody>
      </p:sp>
      <p:sp>
        <p:nvSpPr>
          <p:cNvPr id="4" name="Slide Number Placeholder 3">
            <a:extLst>
              <a:ext uri="{FF2B5EF4-FFF2-40B4-BE49-F238E27FC236}">
                <a16:creationId xmlns:a16="http://schemas.microsoft.com/office/drawing/2014/main" id="{5C12137A-EEE9-C21F-F02A-709A9703044C}"/>
              </a:ext>
            </a:extLst>
          </p:cNvPr>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1516341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Average industry cost and output price growth are weighted by an estimate of each industry’s contribution to the CPI basket, as developed in Martin (2024). The estimates are produced using: a combination of ONS supply and use tables and input-output tables for cost shares; published industry deflators that are also complemented by implied deflators calculated from low level GDP aggregates and UK trade in goods and UK trade in services data to create pricing series; the average of labour compensation per hour worked and average weekly earnings for labour costs; and output per hour worked for the productivity estimate. Margins are calculated by residual from cost change and price change. The ONS published updated supply and use tables as part of Blue Book 2025 after the data cut-off date used in this Report and so these have not been incorporated here or in the subsequent charts in this box. Firms’ output prices differ to the prices paid by consumers as measured by the CPI, for example as they include products for export, and so, while the series largely move together when using equivalent weights, they can diverge over time. Latest data are to 2025 Q2.</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FDCFF-F6E9-9D64-2C8D-ADA01B4BA8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FCD06D-24CE-A217-C438-D898735E2A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429EF-4368-C1A7-1E9D-D02307FE6B9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Cost distributions across industries are constructed using weights from industries’ gross value added. Distributions are smoothed using kernel density estimation.</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E913DF3-15F3-8D67-E249-878C7F146B63}"/>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262088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9CEC9-2E1E-3EDC-187D-0E96DA1CC2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791EE-E5B6-0275-2D74-FD5E56B0E3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A1190F-301F-130E-770F-E72CEA8DE24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Industry-level costs and prices are weighted together using industry gross value added, which differs to the weighting used in Chart A.1. Margins are calculated by residual from cost and price changes, so may also capture measurement error, especially during the pandemic. The rise in energy costs following the 2022 Russian invasion of Ukraine directly raised both imported and domestic intermediate input costs. Latest data are 2025 Q2.</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AD2B9F1-4C57-2FC7-E1EA-E15808F405DA}"/>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794984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Barclays, Citigroup, Kanzig (2021), ONS, </a:t>
            </a:r>
            <a:r>
              <a:rPr lang="en-GB" sz="1800" dirty="0" err="1">
                <a:effectLst/>
                <a:latin typeface="Arial" panose="020B0604020202020204" pitchFamily="34" charset="0"/>
                <a:ea typeface="Calibri" panose="020F0502020204030204" pitchFamily="34" charset="0"/>
                <a:cs typeface="Calibri" panose="020F0502020204030204" pitchFamily="34" charset="0"/>
              </a:rPr>
              <a:t>Peersman</a:t>
            </a:r>
            <a:r>
              <a:rPr lang="en-GB" sz="1800" dirty="0">
                <a:effectLst/>
                <a:latin typeface="Arial" panose="020B0604020202020204" pitchFamily="34" charset="0"/>
                <a:ea typeface="Calibri" panose="020F0502020204030204" pitchFamily="34" charset="0"/>
                <a:cs typeface="Calibri" panose="020F0502020204030204" pitchFamily="34" charset="0"/>
              </a:rPr>
              <a:t> (2022), YouGov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estimation uses the transmission channel analysis framework outlined by Wegner et al (2024). The estimates only include data up to 2019. Any change in the relationships since then will not be captured in these results.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AE6FB-4CA2-49CF-27CB-F56770009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8505C-07F2-D9B1-B44E-BC01D640DE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7C18E-AA4A-ACB2-447E-04CC8ED02BC6}"/>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Barclays, Baumeister and Hamilton (2019), Bloomberg Finance L.P., Braun et al (2023), Citigroup, </a:t>
            </a:r>
            <a:r>
              <a:rPr lang="en-GB" sz="1800" dirty="0" err="1">
                <a:effectLst/>
                <a:latin typeface="Arial" panose="020B0604020202020204" pitchFamily="34" charset="0"/>
                <a:ea typeface="Calibri" panose="020F0502020204030204" pitchFamily="34" charset="0"/>
                <a:cs typeface="Calibri" panose="020F0502020204030204" pitchFamily="34" charset="0"/>
              </a:rPr>
              <a:t>Känzig</a:t>
            </a:r>
            <a:r>
              <a:rPr lang="en-GB" sz="1800" dirty="0">
                <a:effectLst/>
                <a:latin typeface="Arial" panose="020B0604020202020204" pitchFamily="34" charset="0"/>
                <a:ea typeface="Calibri" panose="020F0502020204030204" pitchFamily="34" charset="0"/>
                <a:cs typeface="Calibri" panose="020F0502020204030204" pitchFamily="34" charset="0"/>
              </a:rPr>
              <a:t> (2021), OECD, ONS, World Bank, YouGov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methodology is from Buckmann et al (2025). The results in the left panel are annualised month on month changes and are shown relative to the 2% inflation target. The inflation measure is the fitted model prediction for seasonally adjusted CPI inflation in that month. The right panel uses the Citi/</a:t>
            </a:r>
            <a:r>
              <a:rPr lang="en-GB" sz="1800" dirty="0" err="1">
                <a:effectLst/>
                <a:latin typeface="Arial" panose="020B0604020202020204" pitchFamily="34" charset="0"/>
                <a:ea typeface="Calibri" panose="020F0502020204030204" pitchFamily="34" charset="0"/>
                <a:cs typeface="Calibri" panose="020F0502020204030204" pitchFamily="34" charset="0"/>
              </a:rPr>
              <a:t>Yougov</a:t>
            </a:r>
            <a:r>
              <a:rPr lang="en-GB" sz="1800" dirty="0">
                <a:effectLst/>
                <a:latin typeface="Arial" panose="020B0604020202020204" pitchFamily="34" charset="0"/>
                <a:ea typeface="Calibri" panose="020F0502020204030204" pitchFamily="34" charset="0"/>
                <a:cs typeface="Calibri" panose="020F0502020204030204" pitchFamily="34" charset="0"/>
              </a:rPr>
              <a:t> one year ahead household inflation expectations. The contributions are based on inflation expectations lagged by two months compared to the Shapley value contribution to fitted inflation. Shapley values are centred around the sample mean which is slightly higher than the 2% inflation target. Latest data in the left panel are to September 2025 and in the right panel to August 2025.</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55E05B4-8E5F-486E-FDB7-1C554318253D}"/>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221545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8BB4F-E775-91D3-D2C8-244EC6E45E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4F17F3-ED0C-5871-37B1-FB227BF0EE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EAB0A-ED0F-7CE0-74EA-88E08BCE2A9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This chart is based on a firm-level regression of annual own-price growth on expected year-ahead own-price growth. Additional controls include annual real sales growth, lagged own-price growth, as well as firm and time fixed effects. Standard errors are clustered at the firm level, and 90% confidence intervals are displayed. The sample period is January 2018 to October 2025.</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960C05E-BFAD-FD53-3989-32EB124D6487}"/>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736705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November 2025</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Topical policy issues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a:t>Box C: </a:t>
            </a:r>
            <a:r>
              <a:rPr lang="en-GB" dirty="0"/>
              <a:t>Prospects for CPI inflation when inflation is high</a:t>
            </a:r>
          </a:p>
        </p:txBody>
      </p:sp>
    </p:spTree>
    <p:extLst>
      <p:ext uri="{BB962C8B-B14F-4D97-AF65-F5344CB8AC3E}">
        <p14:creationId xmlns:p14="http://schemas.microsoft.com/office/powerpoint/2010/main" val="1135543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C.1: Estimated inflation thresholds suggest that current inflation could be high enough for inflation dynamics to change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thresholds for regimes for CPI inflation and other nominal indicators, and current level of these indicators</a:t>
            </a:r>
            <a:r>
              <a:rPr lang="en-GB" b="0" baseline="30000" dirty="0">
                <a:latin typeface="Arial" panose="020B0604020202020204" pitchFamily="34" charset="0"/>
                <a:cs typeface="Arial" panose="020B0604020202020204" pitchFamily="34" charset="0"/>
              </a:rPr>
              <a:t>(a)</a:t>
            </a:r>
          </a:p>
        </p:txBody>
      </p:sp>
      <p:pic>
        <p:nvPicPr>
          <p:cNvPr id="5" name="Picture 4" descr="Current inflation and wage data tend to be above or close to the median threshold estimate but below the 95th percentile of the estimates.">
            <a:extLst>
              <a:ext uri="{FF2B5EF4-FFF2-40B4-BE49-F238E27FC236}">
                <a16:creationId xmlns:a16="http://schemas.microsoft.com/office/drawing/2014/main" id="{8648C8E8-DC90-4FD8-85A1-020501A921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864" y="2088000"/>
            <a:ext cx="11222272" cy="4080183"/>
          </a:xfrm>
          <a:prstGeom prst="rect">
            <a:avLst/>
          </a:prstGeom>
        </p:spPr>
      </p:pic>
    </p:spTree>
    <p:extLst>
      <p:ext uri="{BB962C8B-B14F-4D97-AF65-F5344CB8AC3E}">
        <p14:creationId xmlns:p14="http://schemas.microsoft.com/office/powerpoint/2010/main" val="1961097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9A8A1-D578-F970-F486-D0F9737CF7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FC3382-2056-CA41-96B0-FAF9B5EDC959}"/>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C.2: Inflation and inflation expectations rise by more and for longer in response to an adverse supply shock when inflation is already high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impulse response functions of CPI inflation and inflation expectations to an adverse oil supply shock</a:t>
            </a:r>
            <a:r>
              <a:rPr lang="en-GB" b="0" baseline="30000" dirty="0">
                <a:latin typeface="Arial" panose="020B0604020202020204" pitchFamily="34" charset="0"/>
                <a:cs typeface="Arial" panose="020B0604020202020204" pitchFamily="34" charset="0"/>
              </a:rPr>
              <a:t>(a)</a:t>
            </a:r>
          </a:p>
        </p:txBody>
      </p:sp>
      <p:pic>
        <p:nvPicPr>
          <p:cNvPr id="4" name="Picture 3" descr="After an oil supply shock inflation rises, with the peak effect around one year later. Household inflation expectations can also move, with the effect peaking around six months.">
            <a:extLst>
              <a:ext uri="{FF2B5EF4-FFF2-40B4-BE49-F238E27FC236}">
                <a16:creationId xmlns:a16="http://schemas.microsoft.com/office/drawing/2014/main" id="{E9DDF8AA-54F2-892E-4C8E-5FBF237182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806" y="2088000"/>
            <a:ext cx="10548388" cy="4511719"/>
          </a:xfrm>
          <a:prstGeom prst="rect">
            <a:avLst/>
          </a:prstGeom>
        </p:spPr>
      </p:pic>
    </p:spTree>
    <p:extLst>
      <p:ext uri="{BB962C8B-B14F-4D97-AF65-F5344CB8AC3E}">
        <p14:creationId xmlns:p14="http://schemas.microsoft.com/office/powerpoint/2010/main" val="1838884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D</a:t>
            </a:r>
            <a:r>
              <a:rPr lang="en-GB"/>
              <a:t>: Risks around the outlook for household consumption</a:t>
            </a:r>
            <a:endParaRPr lang="en-GB" dirty="0"/>
          </a:p>
        </p:txBody>
      </p:sp>
    </p:spTree>
    <p:extLst>
      <p:ext uri="{BB962C8B-B14F-4D97-AF65-F5344CB8AC3E}">
        <p14:creationId xmlns:p14="http://schemas.microsoft.com/office/powerpoint/2010/main" val="2592005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D.1: Real consumption growth has been very weak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household consumption and disposable income</a:t>
            </a:r>
            <a:r>
              <a:rPr lang="en-GB" b="0" baseline="30000" dirty="0">
                <a:latin typeface="Arial" panose="020B0604020202020204" pitchFamily="34" charset="0"/>
                <a:cs typeface="Arial" panose="020B0604020202020204" pitchFamily="34" charset="0"/>
              </a:rPr>
              <a:t>(a)</a:t>
            </a:r>
          </a:p>
        </p:txBody>
      </p:sp>
      <p:pic>
        <p:nvPicPr>
          <p:cNvPr id="5" name="Picture 4" descr="Consumption fell during the pandemic, recovered but grown slowly since 2022. Income growth fell by less and has grown faster since.">
            <a:extLst>
              <a:ext uri="{FF2B5EF4-FFF2-40B4-BE49-F238E27FC236}">
                <a16:creationId xmlns:a16="http://schemas.microsoft.com/office/drawing/2014/main" id="{A9B8A857-E059-2609-8E1E-B1562334E3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723" y="1512000"/>
            <a:ext cx="11225637" cy="4436564"/>
          </a:xfrm>
          <a:prstGeom prst="rect">
            <a:avLst/>
          </a:prstGeom>
        </p:spPr>
      </p:pic>
    </p:spTree>
    <p:extLst>
      <p:ext uri="{BB962C8B-B14F-4D97-AF65-F5344CB8AC3E}">
        <p14:creationId xmlns:p14="http://schemas.microsoft.com/office/powerpoint/2010/main" val="1353033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8F0D4-B60E-53BB-4570-8C16F4841B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00ED96-7D6F-4895-EA49-064F1B45118E}"/>
              </a:ext>
            </a:extLst>
          </p:cNvPr>
          <p:cNvSpPr>
            <a:spLocks noGrp="1"/>
          </p:cNvSpPr>
          <p:nvPr>
            <p:ph type="title"/>
          </p:nvPr>
        </p:nvSpPr>
        <p:spPr>
          <a:xfrm>
            <a:off x="468000" y="457199"/>
            <a:ext cx="11169107" cy="1320801"/>
          </a:xfrm>
        </p:spPr>
        <p:txBody>
          <a:bodyPr/>
          <a:lstStyle/>
          <a:p>
            <a:r>
              <a:rPr lang="en-GB" dirty="0">
                <a:latin typeface="Arial" panose="020B0604020202020204" pitchFamily="34" charset="0"/>
                <a:cs typeface="Arial" panose="020B0604020202020204" pitchFamily="34" charset="0"/>
              </a:rPr>
              <a:t>Chart D.2: Survey evidence suggests that many households are seeking to rebuild savings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Households’ stated main reasons for saving more than usual over the past year</a:t>
            </a:r>
            <a:r>
              <a:rPr lang="en-GB" b="0" baseline="30000" dirty="0">
                <a:latin typeface="Arial" panose="020B0604020202020204" pitchFamily="34" charset="0"/>
                <a:cs typeface="Arial" panose="020B0604020202020204" pitchFamily="34" charset="0"/>
              </a:rPr>
              <a:t>(a)</a:t>
            </a:r>
          </a:p>
        </p:txBody>
      </p:sp>
      <p:pic>
        <p:nvPicPr>
          <p:cNvPr id="4" name="Picture 3" descr="Households said they were saving more than usual primarily to rebuild savings, to save for emergencies and because household income had increased.">
            <a:extLst>
              <a:ext uri="{FF2B5EF4-FFF2-40B4-BE49-F238E27FC236}">
                <a16:creationId xmlns:a16="http://schemas.microsoft.com/office/drawing/2014/main" id="{D2BFE06C-A634-FA32-83D5-C52967752D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8917" y="1728000"/>
            <a:ext cx="7474167" cy="4858857"/>
          </a:xfrm>
          <a:prstGeom prst="rect">
            <a:avLst/>
          </a:prstGeom>
        </p:spPr>
      </p:pic>
    </p:spTree>
    <p:extLst>
      <p:ext uri="{BB962C8B-B14F-4D97-AF65-F5344CB8AC3E}">
        <p14:creationId xmlns:p14="http://schemas.microsoft.com/office/powerpoint/2010/main" val="1915926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560EF-3836-7116-1C03-18E65267757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E5200E5-906E-14FA-4EF7-E5C156BE9F9E}"/>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E: The risks of a sharper </a:t>
            </a:r>
            <a:r>
              <a:rPr lang="en-GB"/>
              <a:t>rise in unemployment</a:t>
            </a:r>
            <a:endParaRPr lang="en-GB" dirty="0"/>
          </a:p>
        </p:txBody>
      </p:sp>
    </p:spTree>
    <p:extLst>
      <p:ext uri="{BB962C8B-B14F-4D97-AF65-F5344CB8AC3E}">
        <p14:creationId xmlns:p14="http://schemas.microsoft.com/office/powerpoint/2010/main" val="14420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86116-017D-9542-D2AB-7BFEB8C19C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531AA8-0C3F-6F4F-D418-9EE7EC40CECA}"/>
              </a:ext>
            </a:extLst>
          </p:cNvPr>
          <p:cNvSpPr>
            <a:spLocks noGrp="1"/>
          </p:cNvSpPr>
          <p:nvPr>
            <p:ph type="title"/>
          </p:nvPr>
        </p:nvSpPr>
        <p:spPr>
          <a:xfrm>
            <a:off x="468000" y="457199"/>
            <a:ext cx="11169107" cy="1320801"/>
          </a:xfrm>
        </p:spPr>
        <p:txBody>
          <a:bodyPr/>
          <a:lstStyle/>
          <a:p>
            <a:r>
              <a:rPr lang="en-GB" dirty="0">
                <a:latin typeface="Arial" panose="020B0604020202020204" pitchFamily="34" charset="0"/>
                <a:cs typeface="Arial" panose="020B0604020202020204" pitchFamily="34" charset="0"/>
              </a:rPr>
              <a:t>Chart E.1: The vacancy rate is now broadly in line with its historical relationship with the unemployment rate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Job vacancy and unemployment rates</a:t>
            </a:r>
            <a:r>
              <a:rPr lang="en-GB" b="0" baseline="30000" dirty="0">
                <a:latin typeface="Arial" panose="020B0604020202020204" pitchFamily="34" charset="0"/>
                <a:cs typeface="Arial" panose="020B0604020202020204" pitchFamily="34" charset="0"/>
              </a:rPr>
              <a:t>(a)</a:t>
            </a:r>
          </a:p>
        </p:txBody>
      </p:sp>
      <p:pic>
        <p:nvPicPr>
          <p:cNvPr id="5" name="Picture 4" descr="The latest vacancy and unemployment data are on the flatter part of the Beveridge curve.">
            <a:extLst>
              <a:ext uri="{FF2B5EF4-FFF2-40B4-BE49-F238E27FC236}">
                <a16:creationId xmlns:a16="http://schemas.microsoft.com/office/drawing/2014/main" id="{7BE9635C-CF26-5CB7-A720-73AA713AD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728000"/>
            <a:ext cx="11256000" cy="4770332"/>
          </a:xfrm>
          <a:prstGeom prst="rect">
            <a:avLst/>
          </a:prstGeom>
        </p:spPr>
      </p:pic>
    </p:spTree>
    <p:extLst>
      <p:ext uri="{BB962C8B-B14F-4D97-AF65-F5344CB8AC3E}">
        <p14:creationId xmlns:p14="http://schemas.microsoft.com/office/powerpoint/2010/main" val="962505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81466-DE09-B0DC-088B-13F53C19E8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2D872-3038-7A60-168F-24F13A45E9E4}"/>
              </a:ext>
            </a:extLst>
          </p:cNvPr>
          <p:cNvSpPr>
            <a:spLocks noGrp="1"/>
          </p:cNvSpPr>
          <p:nvPr>
            <p:ph type="title"/>
          </p:nvPr>
        </p:nvSpPr>
        <p:spPr>
          <a:xfrm>
            <a:off x="468000" y="457199"/>
            <a:ext cx="11169107" cy="1320801"/>
          </a:xfrm>
        </p:spPr>
        <p:txBody>
          <a:bodyPr/>
          <a:lstStyle/>
          <a:p>
            <a:r>
              <a:rPr lang="en-GB" dirty="0">
                <a:latin typeface="Arial" panose="020B0604020202020204" pitchFamily="34" charset="0"/>
                <a:cs typeface="Arial" panose="020B0604020202020204" pitchFamily="34" charset="0"/>
              </a:rPr>
              <a:t>Chart E.2: A quantile regression model suggests that the distribution of risks to the outlook for the unemployment rate remains to the upside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Fitted skew t-distribution</a:t>
            </a:r>
            <a:r>
              <a:rPr lang="en-GB" b="0" baseline="30000" dirty="0">
                <a:latin typeface="Arial" panose="020B0604020202020204" pitchFamily="34" charset="0"/>
                <a:cs typeface="Arial" panose="020B0604020202020204" pitchFamily="34" charset="0"/>
              </a:rPr>
              <a:t>(a)</a:t>
            </a:r>
          </a:p>
        </p:txBody>
      </p:sp>
      <p:pic>
        <p:nvPicPr>
          <p:cNvPr id="4" name="Picture 3" descr="A quantile regression model suggests that risks to unemployment in 2026 are skewed to the upside.">
            <a:extLst>
              <a:ext uri="{FF2B5EF4-FFF2-40B4-BE49-F238E27FC236}">
                <a16:creationId xmlns:a16="http://schemas.microsoft.com/office/drawing/2014/main" id="{D721B864-F4DE-C978-20A2-F47A8C799C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29" y="1728000"/>
            <a:ext cx="11229343" cy="4744892"/>
          </a:xfrm>
          <a:prstGeom prst="rect">
            <a:avLst/>
          </a:prstGeom>
        </p:spPr>
      </p:pic>
    </p:spTree>
    <p:extLst>
      <p:ext uri="{BB962C8B-B14F-4D97-AF65-F5344CB8AC3E}">
        <p14:creationId xmlns:p14="http://schemas.microsoft.com/office/powerpoint/2010/main" val="1413362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925C4-7938-5B47-9DD3-911B327901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CC7375-0DA3-A3D2-9BC5-5FE2E5A3FA36}"/>
              </a:ext>
            </a:extLst>
          </p:cNvPr>
          <p:cNvSpPr>
            <a:spLocks noGrp="1"/>
          </p:cNvSpPr>
          <p:nvPr>
            <p:ph type="title"/>
          </p:nvPr>
        </p:nvSpPr>
        <p:spPr>
          <a:xfrm>
            <a:off x="468000" y="457199"/>
            <a:ext cx="11169107" cy="1320801"/>
          </a:xfrm>
        </p:spPr>
        <p:txBody>
          <a:bodyPr/>
          <a:lstStyle/>
          <a:p>
            <a:r>
              <a:rPr lang="en-GB">
                <a:latin typeface="Arial" panose="020B0604020202020204" pitchFamily="34" charset="0"/>
                <a:cs typeface="Arial" panose="020B0604020202020204" pitchFamily="34" charset="0"/>
              </a:rPr>
              <a:t>Chart </a:t>
            </a:r>
            <a:r>
              <a:rPr lang="en-GB" dirty="0">
                <a:latin typeface="Arial" panose="020B0604020202020204" pitchFamily="34" charset="0"/>
                <a:cs typeface="Arial" panose="020B0604020202020204" pitchFamily="34" charset="0"/>
              </a:rPr>
              <a:t>E.3: SME cash-flow positions are broadly back at pre-pandemic levels following a period of strength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real SME current account balances and share of SMEs in overdraft</a:t>
            </a:r>
            <a:r>
              <a:rPr lang="en-GB" b="0" baseline="30000" dirty="0">
                <a:latin typeface="Arial" panose="020B0604020202020204" pitchFamily="34" charset="0"/>
                <a:cs typeface="Arial" panose="020B0604020202020204" pitchFamily="34" charset="0"/>
              </a:rPr>
              <a:t>(a)</a:t>
            </a:r>
          </a:p>
        </p:txBody>
      </p:sp>
      <p:pic>
        <p:nvPicPr>
          <p:cNvPr id="4" name="Picture 3" descr="Average SME current account balances are below pre-covid levels, while the share of SMEs in overdraft is broadly stable.">
            <a:extLst>
              <a:ext uri="{FF2B5EF4-FFF2-40B4-BE49-F238E27FC236}">
                <a16:creationId xmlns:a16="http://schemas.microsoft.com/office/drawing/2014/main" id="{C0D0D69E-FF0C-E743-CFBE-A26A0D17A9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29" y="1872000"/>
            <a:ext cx="11229343" cy="3694793"/>
          </a:xfrm>
          <a:prstGeom prst="rect">
            <a:avLst/>
          </a:prstGeom>
        </p:spPr>
      </p:pic>
    </p:spTree>
    <p:extLst>
      <p:ext uri="{BB962C8B-B14F-4D97-AF65-F5344CB8AC3E}">
        <p14:creationId xmlns:p14="http://schemas.microsoft.com/office/powerpoint/2010/main" val="2410933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A: Developments in firms’ costs and margins</a:t>
            </a:r>
          </a:p>
        </p:txBody>
      </p:sp>
    </p:spTree>
    <p:extLst>
      <p:ext uri="{BB962C8B-B14F-4D97-AF65-F5344CB8AC3E}">
        <p14:creationId xmlns:p14="http://schemas.microsoft.com/office/powerpoint/2010/main" val="4130566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F: Structural changes in the </a:t>
            </a:r>
            <a:br>
              <a:rPr lang="en-GB" dirty="0"/>
            </a:br>
            <a:r>
              <a:rPr lang="en-GB" dirty="0"/>
              <a:t>labour market</a:t>
            </a:r>
          </a:p>
        </p:txBody>
      </p:sp>
    </p:spTree>
    <p:extLst>
      <p:ext uri="{BB962C8B-B14F-4D97-AF65-F5344CB8AC3E}">
        <p14:creationId xmlns:p14="http://schemas.microsoft.com/office/powerpoint/2010/main" val="2128731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7999" y="457199"/>
            <a:ext cx="11268000" cy="1320801"/>
          </a:xfrm>
        </p:spPr>
        <p:txBody>
          <a:bodyPr/>
          <a:lstStyle/>
          <a:p>
            <a:r>
              <a:rPr lang="en-GB" dirty="0">
                <a:latin typeface="Arial" panose="020B0604020202020204" pitchFamily="34" charset="0"/>
                <a:cs typeface="Arial" panose="020B0604020202020204" pitchFamily="34" charset="0"/>
              </a:rPr>
              <a:t>Chart F.1: The official participation rate has recovered to close to its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pre-pandemic level, in line with the experience of several other advanced economies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LFS and Workforce Jobs implied participation rates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changes in the aggregate participation rates in G7 countries</a:t>
            </a:r>
            <a:r>
              <a:rPr lang="en-GB" b="0" baseline="30000" dirty="0">
                <a:latin typeface="Arial" panose="020B0604020202020204" pitchFamily="34" charset="0"/>
                <a:cs typeface="Arial" panose="020B0604020202020204" pitchFamily="34" charset="0"/>
              </a:rPr>
              <a:t>(b)</a:t>
            </a:r>
          </a:p>
        </p:txBody>
      </p:sp>
      <p:pic>
        <p:nvPicPr>
          <p:cNvPr id="4" name="Picture 3" descr="The participation rate has risen across different data sources since 2022. The change in UK participation since the pandemic is similar to that in other G7 countries.">
            <a:extLst>
              <a:ext uri="{FF2B5EF4-FFF2-40B4-BE49-F238E27FC236}">
                <a16:creationId xmlns:a16="http://schemas.microsoft.com/office/drawing/2014/main" id="{55532EFE-60B5-4567-7914-4DCA55B69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784" y="2376000"/>
            <a:ext cx="8462432" cy="4180339"/>
          </a:xfrm>
          <a:prstGeom prst="rect">
            <a:avLst/>
          </a:prstGeom>
        </p:spPr>
      </p:pic>
    </p:spTree>
    <p:extLst>
      <p:ext uri="{BB962C8B-B14F-4D97-AF65-F5344CB8AC3E}">
        <p14:creationId xmlns:p14="http://schemas.microsoft.com/office/powerpoint/2010/main" val="1677285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EEA38-8BBB-AA1E-4258-4BE02D4905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67E21-2717-D3A8-B97E-5EB2146BAC4A}"/>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F.2: Increases in participation among women and older workers have contributed towards the recovery in the aggregate participation rate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drivers of changes in the aggregate participation rate</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changes in participation rates across age and gender groups</a:t>
            </a:r>
            <a:r>
              <a:rPr lang="en-GB" b="0" baseline="30000" dirty="0">
                <a:latin typeface="Arial" panose="020B0604020202020204" pitchFamily="34" charset="0"/>
                <a:cs typeface="Arial" panose="020B0604020202020204" pitchFamily="34" charset="0"/>
              </a:rPr>
              <a:t>(b)</a:t>
            </a:r>
          </a:p>
        </p:txBody>
      </p:sp>
      <p:pic>
        <p:nvPicPr>
          <p:cNvPr id="4" name="Picture 3" descr="The participation rate picked up over 2021 Q4 to 2025 Q2 due to age-specific effects. This increase was strongest in females and older workers.">
            <a:extLst>
              <a:ext uri="{FF2B5EF4-FFF2-40B4-BE49-F238E27FC236}">
                <a16:creationId xmlns:a16="http://schemas.microsoft.com/office/drawing/2014/main" id="{28B9B8B6-2FC0-8FEE-9BB5-EF6C719F96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124000"/>
            <a:ext cx="9677420" cy="4450089"/>
          </a:xfrm>
          <a:prstGeom prst="rect">
            <a:avLst/>
          </a:prstGeom>
        </p:spPr>
      </p:pic>
    </p:spTree>
    <p:extLst>
      <p:ext uri="{BB962C8B-B14F-4D97-AF65-F5344CB8AC3E}">
        <p14:creationId xmlns:p14="http://schemas.microsoft.com/office/powerpoint/2010/main" val="1694910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ABE5-C8B3-914D-AE2B-1343EA34C8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81218B-2423-D838-D3F1-DF99731DE6EA}"/>
              </a:ext>
            </a:extLst>
          </p:cNvPr>
          <p:cNvSpPr>
            <a:spLocks noGrp="1"/>
          </p:cNvSpPr>
          <p:nvPr>
            <p:ph type="title"/>
          </p:nvPr>
        </p:nvSpPr>
        <p:spPr>
          <a:xfrm>
            <a:off x="468000" y="457199"/>
            <a:ext cx="11268000" cy="1320801"/>
          </a:xfrm>
        </p:spPr>
        <p:txBody>
          <a:bodyPr/>
          <a:lstStyle/>
          <a:p>
            <a:r>
              <a:rPr lang="en-GB" dirty="0">
                <a:latin typeface="Arial" panose="020B0604020202020204" pitchFamily="34" charset="0"/>
                <a:cs typeface="Arial" panose="020B0604020202020204" pitchFamily="34" charset="0"/>
              </a:rPr>
              <a:t>Chart F.3: The NAIRU is estimated to have risen after the pandemic, while a broad range of unemployment measures have picked up over recent quarters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the headline unemployment rate and a range of measures of the NAIRU;</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changes in a range of measures of unemployment</a:t>
            </a:r>
            <a:r>
              <a:rPr lang="en-GB" b="0" baseline="30000" dirty="0">
                <a:latin typeface="Arial" panose="020B0604020202020204" pitchFamily="34" charset="0"/>
                <a:cs typeface="Arial" panose="020B0604020202020204" pitchFamily="34" charset="0"/>
              </a:rPr>
              <a:t>(b)</a:t>
            </a:r>
          </a:p>
        </p:txBody>
      </p:sp>
      <p:pic>
        <p:nvPicPr>
          <p:cNvPr id="4" name="Picture 3" descr="A range of NAIRU estimates rose after the pandemic, following a pick-up in the headline unemployment rate. A range of unemployment measures have risen recently.">
            <a:extLst>
              <a:ext uri="{FF2B5EF4-FFF2-40B4-BE49-F238E27FC236}">
                <a16:creationId xmlns:a16="http://schemas.microsoft.com/office/drawing/2014/main" id="{54697D1D-F413-9525-A7A1-0D2CEC932B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13" y="2124000"/>
            <a:ext cx="9096775" cy="4492518"/>
          </a:xfrm>
          <a:prstGeom prst="rect">
            <a:avLst/>
          </a:prstGeom>
        </p:spPr>
      </p:pic>
    </p:spTree>
    <p:extLst>
      <p:ext uri="{BB962C8B-B14F-4D97-AF65-F5344CB8AC3E}">
        <p14:creationId xmlns:p14="http://schemas.microsoft.com/office/powerpoint/2010/main" val="3465349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A.1: Firms’ output prices are driven primarily by their input costs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Decomposition of annual CPI-weighted output price growth, and CPI inflation</a:t>
            </a:r>
            <a:r>
              <a:rPr lang="en-GB" b="0" baseline="30000" dirty="0">
                <a:latin typeface="Arial" panose="020B0604020202020204" pitchFamily="34" charset="0"/>
                <a:cs typeface="Arial" panose="020B0604020202020204" pitchFamily="34" charset="0"/>
              </a:rPr>
              <a:t>(a)</a:t>
            </a:r>
          </a:p>
        </p:txBody>
      </p:sp>
      <p:pic>
        <p:nvPicPr>
          <p:cNvPr id="5" name="Picture 4" descr="Output price growth has been close to CPI inflation, with intermediate input costs the largest driver on average.">
            <a:extLst>
              <a:ext uri="{FF2B5EF4-FFF2-40B4-BE49-F238E27FC236}">
                <a16:creationId xmlns:a16="http://schemas.microsoft.com/office/drawing/2014/main" id="{EE198E23-A68C-845C-26EC-08655BD10A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 y="1368000"/>
            <a:ext cx="11236414" cy="4822677"/>
          </a:xfrm>
          <a:prstGeom prst="rect">
            <a:avLst/>
          </a:prstGeom>
        </p:spPr>
      </p:pic>
    </p:spTree>
    <p:extLst>
      <p:ext uri="{BB962C8B-B14F-4D97-AF65-F5344CB8AC3E}">
        <p14:creationId xmlns:p14="http://schemas.microsoft.com/office/powerpoint/2010/main" val="1722348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EEA38-8BBB-AA1E-4258-4BE02D4905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67E21-2717-D3A8-B97E-5EB2146BAC4A}"/>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A.2: The distribution of cross-industry cost growth has yet to normalise to the average patterns seen between 2012–19</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Distribution of annual cost growth across industries</a:t>
            </a:r>
            <a:r>
              <a:rPr lang="en-GB" b="0" baseline="30000" dirty="0">
                <a:latin typeface="Arial" panose="020B0604020202020204" pitchFamily="34" charset="0"/>
                <a:cs typeface="Arial" panose="020B0604020202020204" pitchFamily="34" charset="0"/>
              </a:rPr>
              <a:t>(a)</a:t>
            </a:r>
          </a:p>
        </p:txBody>
      </p:sp>
      <p:pic>
        <p:nvPicPr>
          <p:cNvPr id="4" name="Picture 3" descr="Cost growth was particularly high in 2022, and while it has eased somewhat in recent years, it remains elevated relative to pre-pandemic rates.">
            <a:extLst>
              <a:ext uri="{FF2B5EF4-FFF2-40B4-BE49-F238E27FC236}">
                <a16:creationId xmlns:a16="http://schemas.microsoft.com/office/drawing/2014/main" id="{C2939145-2E8A-1488-918E-C684F4775C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864" y="1728000"/>
            <a:ext cx="11222272" cy="4759035"/>
          </a:xfrm>
          <a:prstGeom prst="rect">
            <a:avLst/>
          </a:prstGeom>
        </p:spPr>
      </p:pic>
    </p:spTree>
    <p:extLst>
      <p:ext uri="{BB962C8B-B14F-4D97-AF65-F5344CB8AC3E}">
        <p14:creationId xmlns:p14="http://schemas.microsoft.com/office/powerpoint/2010/main" val="169177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32583-F4AE-CAF5-7335-B904575B2E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19C456-C55F-27D7-EEDC-D624F67BCF15}"/>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A.3: Margins have fallen slightly since 2019 Q4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Cumulative change in costs and prices since 2019 Q4</a:t>
            </a:r>
            <a:r>
              <a:rPr lang="en-GB" b="0" baseline="30000" dirty="0">
                <a:latin typeface="Arial" panose="020B0604020202020204" pitchFamily="34" charset="0"/>
                <a:cs typeface="Arial" panose="020B0604020202020204" pitchFamily="34" charset="0"/>
              </a:rPr>
              <a:t>(a)</a:t>
            </a:r>
          </a:p>
        </p:txBody>
      </p:sp>
      <p:pic>
        <p:nvPicPr>
          <p:cNvPr id="7" name="Picture 6" descr="Domestic intermediate costs and unit labour costs are the primary contributors to higher output prices since 2019 Q4.">
            <a:extLst>
              <a:ext uri="{FF2B5EF4-FFF2-40B4-BE49-F238E27FC236}">
                <a16:creationId xmlns:a16="http://schemas.microsoft.com/office/drawing/2014/main" id="{D70993B1-B4E7-314C-7164-266A86419A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883" y="1368000"/>
            <a:ext cx="11268235" cy="5155032"/>
          </a:xfrm>
          <a:prstGeom prst="rect">
            <a:avLst/>
          </a:prstGeom>
        </p:spPr>
      </p:pic>
    </p:spTree>
    <p:extLst>
      <p:ext uri="{BB962C8B-B14F-4D97-AF65-F5344CB8AC3E}">
        <p14:creationId xmlns:p14="http://schemas.microsoft.com/office/powerpoint/2010/main" val="3747091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B</a:t>
            </a:r>
            <a:r>
              <a:rPr lang="en-GB"/>
              <a:t>: Inflation expectations and their role in wage and price-setting</a:t>
            </a:r>
            <a:endParaRPr lang="en-GB" dirty="0"/>
          </a:p>
        </p:txBody>
      </p:sp>
    </p:spTree>
    <p:extLst>
      <p:ext uri="{BB962C8B-B14F-4D97-AF65-F5344CB8AC3E}">
        <p14:creationId xmlns:p14="http://schemas.microsoft.com/office/powerpoint/2010/main" val="2149467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B.1: There are estimated to be material effects on CPI inflation from an oil supply shock via inflation expectations unlike for a food supply shock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four-quarter CPI inflation impact of a one standard deviation oil supply and food supply shock</a:t>
            </a:r>
            <a:r>
              <a:rPr lang="en-GB" b="0" baseline="30000" dirty="0">
                <a:latin typeface="Arial" panose="020B0604020202020204" pitchFamily="34" charset="0"/>
                <a:cs typeface="Arial" panose="020B0604020202020204" pitchFamily="34" charset="0"/>
              </a:rPr>
              <a:t>(a)</a:t>
            </a:r>
          </a:p>
        </p:txBody>
      </p:sp>
      <p:pic>
        <p:nvPicPr>
          <p:cNvPr id="5" name="Picture 4" descr="Both an energy and food supply shock increase inflation, with the effects peaking in the third quarter. Energy shocks are more persistent, though.">
            <a:extLst>
              <a:ext uri="{FF2B5EF4-FFF2-40B4-BE49-F238E27FC236}">
                <a16:creationId xmlns:a16="http://schemas.microsoft.com/office/drawing/2014/main" id="{019E92DC-7B5B-83C0-2E12-5D84290B2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0526" y="2099481"/>
            <a:ext cx="9710948" cy="4440945"/>
          </a:xfrm>
          <a:prstGeom prst="rect">
            <a:avLst/>
          </a:prstGeom>
        </p:spPr>
      </p:pic>
    </p:spTree>
    <p:extLst>
      <p:ext uri="{BB962C8B-B14F-4D97-AF65-F5344CB8AC3E}">
        <p14:creationId xmlns:p14="http://schemas.microsoft.com/office/powerpoint/2010/main" val="1354459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BCB7B-3EBB-A2C1-94CA-9EF0ADB3C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F058E1-F45E-964B-5558-C677BAB97FF3}"/>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B.2: A non-linear model suggests that the recent rise in household inflation expectations may be contributing to higher inflation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annualised monthly CPI inflation using a </a:t>
            </a:r>
            <a:r>
              <a:rPr lang="en-GB" b="0" dirty="0" err="1">
                <a:latin typeface="Arial" panose="020B0604020202020204" pitchFamily="34" charset="0"/>
                <a:cs typeface="Arial" panose="020B0604020202020204" pitchFamily="34" charset="0"/>
              </a:rPr>
              <a:t>blockwise</a:t>
            </a:r>
            <a:r>
              <a:rPr lang="en-GB" b="0" dirty="0">
                <a:latin typeface="Arial" panose="020B0604020202020204" pitchFamily="34" charset="0"/>
                <a:cs typeface="Arial" panose="020B0604020202020204" pitchFamily="34" charset="0"/>
              </a:rPr>
              <a:t> boosted inflation model and the estimated contribution of short-term household inflation expectations within the model, relative to the 2% inflation target</a:t>
            </a:r>
            <a:r>
              <a:rPr lang="en-GB" b="0" baseline="30000" dirty="0">
                <a:latin typeface="Arial" panose="020B0604020202020204" pitchFamily="34" charset="0"/>
                <a:cs typeface="Arial" panose="020B0604020202020204" pitchFamily="34" charset="0"/>
              </a:rPr>
              <a:t>(a)</a:t>
            </a:r>
          </a:p>
        </p:txBody>
      </p:sp>
      <p:pic>
        <p:nvPicPr>
          <p:cNvPr id="4" name="Picture 3" descr="Inflation expectations are pushing up on CPI inflation and by more than was typical in the past.">
            <a:extLst>
              <a:ext uri="{FF2B5EF4-FFF2-40B4-BE49-F238E27FC236}">
                <a16:creationId xmlns:a16="http://schemas.microsoft.com/office/drawing/2014/main" id="{7E5C19BD-CA50-8A1C-221C-58F407404D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7118" y="2477671"/>
            <a:ext cx="7516144" cy="4169592"/>
          </a:xfrm>
          <a:prstGeom prst="rect">
            <a:avLst/>
          </a:prstGeom>
        </p:spPr>
      </p:pic>
    </p:spTree>
    <p:extLst>
      <p:ext uri="{BB962C8B-B14F-4D97-AF65-F5344CB8AC3E}">
        <p14:creationId xmlns:p14="http://schemas.microsoft.com/office/powerpoint/2010/main" val="102116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3B061-6ECC-E6A5-15D4-A059EE589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D567C6-39C6-5BA0-DEC9-B3046F3A926A}"/>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B.3: Businesses’ price-setting has become more sensitive to their expectations for their future prices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Relationship between own-price growth and expected year-ahead own-price growth</a:t>
            </a:r>
            <a:r>
              <a:rPr lang="en-GB" b="0" baseline="30000" dirty="0">
                <a:latin typeface="Arial" panose="020B0604020202020204" pitchFamily="34" charset="0"/>
                <a:cs typeface="Arial" panose="020B0604020202020204" pitchFamily="34" charset="0"/>
              </a:rPr>
              <a:t>(a)</a:t>
            </a:r>
          </a:p>
        </p:txBody>
      </p:sp>
      <p:pic>
        <p:nvPicPr>
          <p:cNvPr id="5" name="Picture 4" descr="The correlation between firms' price outturns and expectations has increased.">
            <a:extLst>
              <a:ext uri="{FF2B5EF4-FFF2-40B4-BE49-F238E27FC236}">
                <a16:creationId xmlns:a16="http://schemas.microsoft.com/office/drawing/2014/main" id="{2FF16759-96F6-55E1-0C6E-32B290EED3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29" y="2088000"/>
            <a:ext cx="11229343" cy="3751365"/>
          </a:xfrm>
          <a:prstGeom prst="rect">
            <a:avLst/>
          </a:prstGeom>
        </p:spPr>
      </p:pic>
    </p:spTree>
    <p:extLst>
      <p:ext uri="{BB962C8B-B14F-4D97-AF65-F5344CB8AC3E}">
        <p14:creationId xmlns:p14="http://schemas.microsoft.com/office/powerpoint/2010/main" val="223214546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4616</TotalTime>
  <Words>2566</Words>
  <Application>Microsoft Office PowerPoint</Application>
  <PresentationFormat>Widescreen</PresentationFormat>
  <Paragraphs>89</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Century Gothic</vt:lpstr>
      <vt:lpstr>Bank LINKS Template</vt:lpstr>
      <vt:lpstr>Monetary Policy Report November 2025 Topical policy issues</vt:lpstr>
      <vt:lpstr>PowerPoint Presentation</vt:lpstr>
      <vt:lpstr>Chart A.1: Firms’ output prices are driven primarily by their input costs Decomposition of annual CPI-weighted output price growth, and CPI inflation(a)</vt:lpstr>
      <vt:lpstr>Chart A.2: The distribution of cross-industry cost growth has yet to normalise to the average patterns seen between 2012–19 Distribution of annual cost growth across industries(a)</vt:lpstr>
      <vt:lpstr>Chart A.3: Margins have fallen slightly since 2019 Q4 Cumulative change in costs and prices since 2019 Q4(a)</vt:lpstr>
      <vt:lpstr>PowerPoint Presentation</vt:lpstr>
      <vt:lpstr>Chart B.1: There are estimated to be material effects on CPI inflation from an oil supply shock via inflation expectations unlike for a food supply shock Estimated four-quarter CPI inflation impact of a one standard deviation oil supply and food supply shock(a)</vt:lpstr>
      <vt:lpstr>Chart B.2: A non-linear model suggests that the recent rise in household inflation expectations may be contributing to higher inflation Estimated contributions to annualised monthly CPI inflation using a blockwise boosted inflation model and the estimated contribution of short-term household inflation expectations within the model, relative to the 2% inflation target(a)</vt:lpstr>
      <vt:lpstr>Chart B.3: Businesses’ price-setting has become more sensitive to their expectations for their future prices  Relationship between own-price growth and expected year-ahead own-price growth(a)</vt:lpstr>
      <vt:lpstr>PowerPoint Presentation</vt:lpstr>
      <vt:lpstr>Chart C.1: Estimated inflation thresholds suggest that current inflation could be high enough for inflation dynamics to change Estimated thresholds for regimes for CPI inflation and other nominal indicators, and current level of these indicators(a)</vt:lpstr>
      <vt:lpstr>Chart C.2: Inflation and inflation expectations rise by more and for longer in response to an adverse supply shock when inflation is already high Estimated impulse response functions of CPI inflation and inflation expectations to an adverse oil supply shock(a)</vt:lpstr>
      <vt:lpstr>PowerPoint Presentation</vt:lpstr>
      <vt:lpstr>Chart D.1: Real consumption growth has been very weak Real household consumption and disposable income(a)</vt:lpstr>
      <vt:lpstr>Chart D.2: Survey evidence suggests that many households are seeking to rebuild savings Households’ stated main reasons for saving more than usual over the past year(a)</vt:lpstr>
      <vt:lpstr>PowerPoint Presentation</vt:lpstr>
      <vt:lpstr>Chart E.1: The vacancy rate is now broadly in line with its historical relationship with the unemployment rate Job vacancy and unemployment rates(a)</vt:lpstr>
      <vt:lpstr>Chart E.2: A quantile regression model suggests that the distribution of risks to the outlook for the unemployment rate remains to the upside Fitted skew t-distribution(a)</vt:lpstr>
      <vt:lpstr>Chart E.3: SME cash-flow positions are broadly back at pre-pandemic levels following a period of strength Average real SME current account balances and share of SMEs in overdraft(a)</vt:lpstr>
      <vt:lpstr>PowerPoint Presentation</vt:lpstr>
      <vt:lpstr>Chart F.1: The official participation rate has recovered to close to its  pre-pandemic level, in line with the experience of several other advanced economies LFS and Workforce Jobs implied participation rates(a) and changes in the aggregate participation rates in G7 countries(b)</vt:lpstr>
      <vt:lpstr>Chart F.2: Increases in participation among women and older workers have contributed towards the recovery in the aggregate participation rate Estimated drivers of changes in the aggregate participation rate(a) and changes in participation rates across age and gender groups(b)</vt:lpstr>
      <vt:lpstr>Chart F.3: The NAIRU is estimated to have risen after the pandemic, while a broad range of unemployment measures have picked up over recent quarters Changes in the headline unemployment rate and a range of measures of the NAIRU;(a) changes in a range of measures of unemployment(b)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2025</dc:title>
  <dc:subject>Section 2: Topical policy issues</dc:subject>
  <dc:creator>Bank of England</dc:creator>
  <cp:lastModifiedBy>Hicks, Andrew</cp:lastModifiedBy>
  <cp:revision>413</cp:revision>
  <dcterms:created xsi:type="dcterms:W3CDTF">2022-03-15T15:50:20Z</dcterms:created>
  <dcterms:modified xsi:type="dcterms:W3CDTF">2025-11-05T18:36:25Z</dcterms:modified>
</cp:coreProperties>
</file>