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9" r:id="rId1"/>
  </p:sldMasterIdLst>
  <p:notesMasterIdLst>
    <p:notesMasterId r:id="rId12"/>
  </p:notesMasterIdLst>
  <p:sldIdLst>
    <p:sldId id="415" r:id="rId2"/>
    <p:sldId id="623" r:id="rId3"/>
    <p:sldId id="613" r:id="rId4"/>
    <p:sldId id="630" r:id="rId5"/>
    <p:sldId id="624" r:id="rId6"/>
    <p:sldId id="625" r:id="rId7"/>
    <p:sldId id="626" r:id="rId8"/>
    <p:sldId id="627" r:id="rId9"/>
    <p:sldId id="628" r:id="rId10"/>
    <p:sldId id="629" r:id="rId1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4C9CF"/>
    <a:srgbClr val="E7E9EC"/>
    <a:srgbClr val="12273F"/>
    <a:srgbClr val="77E3E4"/>
    <a:srgbClr val="FE015B"/>
    <a:srgbClr val="3CD7D9"/>
    <a:srgbClr val="FF7300"/>
    <a:srgbClr val="9E71FE"/>
    <a:srgbClr val="D4AF37"/>
    <a:srgbClr val="A5D7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406" autoAdjust="0"/>
    <p:restoredTop sz="78031" autoAdjust="0"/>
  </p:normalViewPr>
  <p:slideViewPr>
    <p:cSldViewPr snapToGrid="0" showGuides="1">
      <p:cViewPr varScale="1">
        <p:scale>
          <a:sx n="78" d="100"/>
          <a:sy n="78" d="100"/>
        </p:scale>
        <p:origin x="1848" y="294"/>
      </p:cViewPr>
      <p:guideLst/>
    </p:cSldViewPr>
  </p:slideViewPr>
  <p:notesTextViewPr>
    <p:cViewPr>
      <p:scale>
        <a:sx n="125" d="100"/>
        <a:sy n="125" d="100"/>
      </p:scale>
      <p:origin x="0" y="0"/>
    </p:cViewPr>
  </p:notesTextViewPr>
  <p:sorterViewPr>
    <p:cViewPr>
      <p:scale>
        <a:sx n="110" d="100"/>
        <a:sy n="110" d="100"/>
      </p:scale>
      <p:origin x="0" y="-2342"/>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340E002-B88B-4BB0-BA5A-919501F4FBF2}" type="datetimeFigureOut">
              <a:rPr lang="en-GB" smtClean="0"/>
              <a:t>05/11/2025</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F5E53B0-EFB7-4B0E-B012-E676534541B5}" type="slidenum">
              <a:rPr lang="en-GB" smtClean="0"/>
              <a:t>‹#›</a:t>
            </a:fld>
            <a:endParaRPr lang="en-GB"/>
          </a:p>
        </p:txBody>
      </p:sp>
    </p:spTree>
    <p:extLst>
      <p:ext uri="{BB962C8B-B14F-4D97-AF65-F5344CB8AC3E}">
        <p14:creationId xmlns:p14="http://schemas.microsoft.com/office/powerpoint/2010/main" val="28306673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2F5E53B0-EFB7-4B0E-B012-E676534541B5}" type="slidenum">
              <a:rPr lang="en-GB" smtClean="0"/>
              <a:t>1</a:t>
            </a:fld>
            <a:endParaRPr lang="en-GB"/>
          </a:p>
        </p:txBody>
      </p:sp>
    </p:spTree>
    <p:extLst>
      <p:ext uri="{BB962C8B-B14F-4D97-AF65-F5344CB8AC3E}">
        <p14:creationId xmlns:p14="http://schemas.microsoft.com/office/powerpoint/2010/main" val="404521021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B21B7BB-FE08-D0C9-59DD-647A3C33D34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F657891-C5D6-F2A4-9251-C5E1638E73C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87B7474-48C7-7D11-5875-116C3F303C50}"/>
              </a:ext>
            </a:extLst>
          </p:cNvPr>
          <p:cNvSpPr>
            <a:spLocks noGrp="1"/>
          </p:cNvSpPr>
          <p:nvPr>
            <p:ph type="body" idx="1"/>
          </p:nvPr>
        </p:nvSpPr>
        <p:spPr/>
        <p:txBody>
          <a:bodyPr/>
          <a:lstStyle/>
          <a:p>
            <a:pPr>
              <a:lnSpc>
                <a:spcPct val="125000"/>
              </a:lnSpc>
              <a:spcAft>
                <a:spcPts val="1200"/>
              </a:spcAft>
            </a:pPr>
            <a:r>
              <a:rPr lang="en-GB" sz="1800" dirty="0">
                <a:effectLst/>
                <a:latin typeface="Arial" panose="020B0604020202020204" pitchFamily="34" charset="0"/>
                <a:ea typeface="Calibri" panose="020F0502020204030204" pitchFamily="34" charset="0"/>
                <a:cs typeface="Calibri" panose="020F0502020204030204" pitchFamily="34" charset="0"/>
              </a:rPr>
              <a:t>Sources: ONS and Bank calculations.</a:t>
            </a:r>
          </a:p>
          <a:p>
            <a:pPr>
              <a:lnSpc>
                <a:spcPct val="125000"/>
              </a:lnSpc>
              <a:spcAft>
                <a:spcPts val="1200"/>
              </a:spcAft>
            </a:pPr>
            <a:endParaRPr lang="en-GB" sz="1800" dirty="0">
              <a:effectLst/>
              <a:latin typeface="Arial" panose="020B0604020202020204" pitchFamily="34" charset="0"/>
              <a:ea typeface="Calibri" panose="020F0502020204030204" pitchFamily="34" charset="0"/>
              <a:cs typeface="Calibri" panose="020F0502020204030204" pitchFamily="34" charset="0"/>
            </a:endParaRPr>
          </a:p>
          <a:p>
            <a:pPr>
              <a:lnSpc>
                <a:spcPct val="125000"/>
              </a:lnSpc>
              <a:spcAft>
                <a:spcPts val="1200"/>
              </a:spcAft>
            </a:pPr>
            <a:r>
              <a:rPr lang="en-GB" sz="1800" dirty="0">
                <a:effectLst/>
                <a:latin typeface="Arial" panose="020B0604020202020204" pitchFamily="34" charset="0"/>
                <a:ea typeface="Calibri" panose="020F0502020204030204" pitchFamily="34" charset="0"/>
                <a:cs typeface="Calibri" panose="020F0502020204030204" pitchFamily="34" charset="0"/>
              </a:rPr>
              <a:t>(a) Refer to Chart 3.5. Solid lines show paths for the scenario and dashed lines show paths for the central projection.</a:t>
            </a:r>
          </a:p>
        </p:txBody>
      </p:sp>
      <p:sp>
        <p:nvSpPr>
          <p:cNvPr id="4" name="Slide Number Placeholder 3">
            <a:extLst>
              <a:ext uri="{FF2B5EF4-FFF2-40B4-BE49-F238E27FC236}">
                <a16:creationId xmlns:a16="http://schemas.microsoft.com/office/drawing/2014/main" id="{20B386D8-C268-A4A6-5A1E-717BFECDB556}"/>
              </a:ext>
            </a:extLst>
          </p:cNvPr>
          <p:cNvSpPr>
            <a:spLocks noGrp="1"/>
          </p:cNvSpPr>
          <p:nvPr>
            <p:ph type="sldNum" sz="quarter" idx="5"/>
          </p:nvPr>
        </p:nvSpPr>
        <p:spPr/>
        <p:txBody>
          <a:bodyPr/>
          <a:lstStyle/>
          <a:p>
            <a:fld id="{2F5E53B0-EFB7-4B0E-B012-E676534541B5}" type="slidenum">
              <a:rPr lang="en-GB" smtClean="0"/>
              <a:t>10</a:t>
            </a:fld>
            <a:endParaRPr lang="en-GB"/>
          </a:p>
        </p:txBody>
      </p:sp>
    </p:spTree>
    <p:extLst>
      <p:ext uri="{BB962C8B-B14F-4D97-AF65-F5344CB8AC3E}">
        <p14:creationId xmlns:p14="http://schemas.microsoft.com/office/powerpoint/2010/main" val="253706030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FA2C564-C13D-BB2B-D3FD-E0523E1FD47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303BE72-DBF4-2B81-95D2-93556C2D862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A3ABDC8-1D63-E71E-DCE3-F4D784DD9C43}"/>
              </a:ext>
            </a:extLst>
          </p:cNvPr>
          <p:cNvSpPr>
            <a:spLocks noGrp="1"/>
          </p:cNvSpPr>
          <p:nvPr>
            <p:ph type="body" idx="1"/>
          </p:nvPr>
        </p:nvSpPr>
        <p:spPr/>
        <p:txBody>
          <a:bodyPr/>
          <a:lstStyle/>
          <a:p>
            <a:pPr>
              <a:lnSpc>
                <a:spcPct val="125000"/>
              </a:lnSpc>
              <a:spcAft>
                <a:spcPts val="1200"/>
              </a:spcAft>
            </a:pPr>
            <a:r>
              <a:rPr lang="en-GB" sz="1800" dirty="0">
                <a:effectLst/>
                <a:latin typeface="Arial" panose="020B0604020202020204" pitchFamily="34" charset="0"/>
                <a:ea typeface="Calibri" panose="020F0502020204030204" pitchFamily="34" charset="0"/>
                <a:cs typeface="Calibri" panose="020F0502020204030204" pitchFamily="34" charset="0"/>
              </a:rPr>
              <a:t>(a) The fan charts depict the probability of various outcomes for GDP growth, the International Labour Organization (ILO) definition of unemployment, and CPI inflation. The uncertainty parameters determining the width of the fan charts have been calibrated to match the historical forecast errors since 2004 and now up to 2025 Q2 for each variable at different horizons but exclude errors during the pandemic given its exceptional nature. The fan charts are constructed so that outturns are expected to lie within each pair of lighter areas on 30 occasions, with outturns expected to lie within the fan on 90 out of 100 occasions. On the remaining 10 out of 100 occasions, outturns can fall outside the respective aqua, orange or purple areas of the fan chart, depicted by the grey background. For GDP growth, the distribution reflects uncertainty around past data revisions and future evolution, so that the mature estimate would lie within the darkest central band on only 30 out of 100 occasions. The Committee no longer uses the calibration of the fan chart skew to reflect judgements on the balance of risks to the central projection.</a:t>
            </a:r>
          </a:p>
        </p:txBody>
      </p:sp>
      <p:sp>
        <p:nvSpPr>
          <p:cNvPr id="4" name="Slide Number Placeholder 3">
            <a:extLst>
              <a:ext uri="{FF2B5EF4-FFF2-40B4-BE49-F238E27FC236}">
                <a16:creationId xmlns:a16="http://schemas.microsoft.com/office/drawing/2014/main" id="{1E57762C-CD7E-2F8E-AC97-837F4B4DCD7C}"/>
              </a:ext>
            </a:extLst>
          </p:cNvPr>
          <p:cNvSpPr>
            <a:spLocks noGrp="1"/>
          </p:cNvSpPr>
          <p:nvPr>
            <p:ph type="sldNum" sz="quarter" idx="5"/>
          </p:nvPr>
        </p:nvSpPr>
        <p:spPr/>
        <p:txBody>
          <a:bodyPr/>
          <a:lstStyle/>
          <a:p>
            <a:fld id="{2F5E53B0-EFB7-4B0E-B012-E676534541B5}" type="slidenum">
              <a:rPr lang="en-GB" smtClean="0"/>
              <a:t>2</a:t>
            </a:fld>
            <a:endParaRPr lang="en-GB"/>
          </a:p>
        </p:txBody>
      </p:sp>
    </p:spTree>
    <p:extLst>
      <p:ext uri="{BB962C8B-B14F-4D97-AF65-F5344CB8AC3E}">
        <p14:creationId xmlns:p14="http://schemas.microsoft.com/office/powerpoint/2010/main" val="84365161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D79600D-C6A3-86E3-B91C-217513F85D7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CBAB2FE-81A0-C076-8CBA-BEB6A28B4C9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BAD80A3-D2ED-0529-B088-6E4BA3ACE622}"/>
              </a:ext>
            </a:extLst>
          </p:cNvPr>
          <p:cNvSpPr>
            <a:spLocks noGrp="1"/>
          </p:cNvSpPr>
          <p:nvPr>
            <p:ph type="body" idx="1"/>
          </p:nvPr>
        </p:nvSpPr>
        <p:spPr/>
        <p:txBody>
          <a:bodyPr/>
          <a:lstStyle/>
          <a:p>
            <a:pPr>
              <a:lnSpc>
                <a:spcPct val="125000"/>
              </a:lnSpc>
              <a:spcAft>
                <a:spcPts val="1200"/>
              </a:spcAft>
            </a:pPr>
            <a:r>
              <a:rPr lang="en-GB" sz="1800" dirty="0">
                <a:effectLst/>
                <a:latin typeface="Arial" panose="020B0604020202020204" pitchFamily="34" charset="0"/>
                <a:ea typeface="Calibri" panose="020F0502020204030204" pitchFamily="34" charset="0"/>
                <a:cs typeface="Calibri" panose="020F0502020204030204" pitchFamily="34" charset="0"/>
              </a:rPr>
              <a:t>(a) Figures in parentheses show the corresponding projections in the August 2025 Monetary Policy Report.</a:t>
            </a:r>
          </a:p>
          <a:p>
            <a:pPr>
              <a:lnSpc>
                <a:spcPct val="125000"/>
              </a:lnSpc>
              <a:spcAft>
                <a:spcPts val="1200"/>
              </a:spcAft>
            </a:pPr>
            <a:r>
              <a:rPr lang="en-GB" sz="1800" dirty="0">
                <a:effectLst/>
                <a:latin typeface="Arial" panose="020B0604020202020204" pitchFamily="34" charset="0"/>
                <a:ea typeface="Calibri" panose="020F0502020204030204" pitchFamily="34" charset="0"/>
                <a:cs typeface="Calibri" panose="020F0502020204030204" pitchFamily="34" charset="0"/>
              </a:rPr>
              <a:t>(b) The numbers shown in this table are conditioned on the assumptions described in the Report’s Projections Databank.</a:t>
            </a:r>
          </a:p>
          <a:p>
            <a:pPr>
              <a:lnSpc>
                <a:spcPct val="125000"/>
              </a:lnSpc>
              <a:spcAft>
                <a:spcPts val="1200"/>
              </a:spcAft>
            </a:pPr>
            <a:r>
              <a:rPr lang="en-GB" sz="1800" dirty="0">
                <a:effectLst/>
                <a:latin typeface="Arial" panose="020B0604020202020204" pitchFamily="34" charset="0"/>
                <a:ea typeface="Calibri" panose="020F0502020204030204" pitchFamily="34" charset="0"/>
                <a:cs typeface="Calibri" panose="020F0502020204030204" pitchFamily="34" charset="0"/>
              </a:rPr>
              <a:t>(c) Four-quarter growth in real GDP.</a:t>
            </a:r>
          </a:p>
          <a:p>
            <a:pPr>
              <a:lnSpc>
                <a:spcPct val="125000"/>
              </a:lnSpc>
              <a:spcAft>
                <a:spcPts val="1200"/>
              </a:spcAft>
            </a:pPr>
            <a:r>
              <a:rPr lang="en-GB" sz="1800" dirty="0">
                <a:effectLst/>
                <a:latin typeface="Arial" panose="020B0604020202020204" pitchFamily="34" charset="0"/>
                <a:ea typeface="Calibri" panose="020F0502020204030204" pitchFamily="34" charset="0"/>
                <a:cs typeface="Calibri" panose="020F0502020204030204" pitchFamily="34" charset="0"/>
              </a:rPr>
              <a:t>(d) Four-quarter inflation rate.</a:t>
            </a:r>
          </a:p>
          <a:p>
            <a:pPr>
              <a:lnSpc>
                <a:spcPct val="125000"/>
              </a:lnSpc>
              <a:spcAft>
                <a:spcPts val="1200"/>
              </a:spcAft>
            </a:pPr>
            <a:r>
              <a:rPr lang="en-GB" sz="1800" dirty="0">
                <a:effectLst/>
                <a:latin typeface="Arial" panose="020B0604020202020204" pitchFamily="34" charset="0"/>
                <a:ea typeface="Calibri" panose="020F0502020204030204" pitchFamily="34" charset="0"/>
                <a:cs typeface="Calibri" panose="020F0502020204030204" pitchFamily="34" charset="0"/>
              </a:rPr>
              <a:t>(e) ILO definition of unemployment. Although LFS unemployment data have been reinstated by the ONS, they are badged as official statistics in development and the LFS continues to suffer from very low response rates, which can introduce volatility and potentially non-response bias (Box D of the May 2024 Monetary Policy Report).</a:t>
            </a:r>
          </a:p>
          <a:p>
            <a:pPr>
              <a:lnSpc>
                <a:spcPct val="125000"/>
              </a:lnSpc>
              <a:spcAft>
                <a:spcPts val="1200"/>
              </a:spcAft>
            </a:pPr>
            <a:r>
              <a:rPr lang="en-GB" sz="1800" dirty="0">
                <a:effectLst/>
                <a:latin typeface="Arial" panose="020B0604020202020204" pitchFamily="34" charset="0"/>
                <a:ea typeface="Calibri" panose="020F0502020204030204" pitchFamily="34" charset="0"/>
                <a:cs typeface="Calibri" panose="020F0502020204030204" pitchFamily="34" charset="0"/>
              </a:rPr>
              <a:t>(f) Per cent of potential GDP. A negative figure implies output is below potential and a positive that it is above.</a:t>
            </a:r>
          </a:p>
          <a:p>
            <a:pPr>
              <a:lnSpc>
                <a:spcPct val="125000"/>
              </a:lnSpc>
              <a:spcAft>
                <a:spcPts val="1200"/>
              </a:spcAft>
            </a:pPr>
            <a:r>
              <a:rPr lang="en-GB" sz="1800" dirty="0">
                <a:effectLst/>
                <a:latin typeface="Arial" panose="020B0604020202020204" pitchFamily="34" charset="0"/>
                <a:ea typeface="Calibri" panose="020F0502020204030204" pitchFamily="34" charset="0"/>
                <a:cs typeface="Calibri" panose="020F0502020204030204" pitchFamily="34" charset="0"/>
              </a:rPr>
              <a:t>(g) Per cent. The path for Bank Rate implied by forward market interest rates. The curves are based on OIS rates.</a:t>
            </a:r>
          </a:p>
        </p:txBody>
      </p:sp>
      <p:sp>
        <p:nvSpPr>
          <p:cNvPr id="4" name="Slide Number Placeholder 3">
            <a:extLst>
              <a:ext uri="{FF2B5EF4-FFF2-40B4-BE49-F238E27FC236}">
                <a16:creationId xmlns:a16="http://schemas.microsoft.com/office/drawing/2014/main" id="{1FC4F83B-009A-278E-2EDA-3D88B2135681}"/>
              </a:ext>
            </a:extLst>
          </p:cNvPr>
          <p:cNvSpPr>
            <a:spLocks noGrp="1"/>
          </p:cNvSpPr>
          <p:nvPr>
            <p:ph type="sldNum" sz="quarter" idx="5"/>
          </p:nvPr>
        </p:nvSpPr>
        <p:spPr/>
        <p:txBody>
          <a:bodyPr/>
          <a:lstStyle/>
          <a:p>
            <a:fld id="{2F5E53B0-EFB7-4B0E-B012-E676534541B5}" type="slidenum">
              <a:rPr lang="en-GB" smtClean="0"/>
              <a:t>3</a:t>
            </a:fld>
            <a:endParaRPr lang="en-GB"/>
          </a:p>
        </p:txBody>
      </p:sp>
    </p:spTree>
    <p:extLst>
      <p:ext uri="{BB962C8B-B14F-4D97-AF65-F5344CB8AC3E}">
        <p14:creationId xmlns:p14="http://schemas.microsoft.com/office/powerpoint/2010/main" val="157198492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62E3B13-7EBA-ADF4-A10D-6DE14C43358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6C660E7-AEF3-473E-0527-38517651B9C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4C4BFF0-6221-DF7D-0CB6-C375D64472B0}"/>
              </a:ext>
            </a:extLst>
          </p:cNvPr>
          <p:cNvSpPr>
            <a:spLocks noGrp="1"/>
          </p:cNvSpPr>
          <p:nvPr>
            <p:ph type="body" idx="1"/>
          </p:nvPr>
        </p:nvSpPr>
        <p:spPr/>
        <p:txBody>
          <a:bodyPr/>
          <a:lstStyle/>
          <a:p>
            <a:pPr>
              <a:lnSpc>
                <a:spcPct val="125000"/>
              </a:lnSpc>
              <a:spcAft>
                <a:spcPts val="1200"/>
              </a:spcAft>
            </a:pPr>
            <a:r>
              <a:rPr lang="en-GB" sz="1800" dirty="0">
                <a:effectLst/>
                <a:latin typeface="Arial" panose="020B0604020202020204" pitchFamily="34" charset="0"/>
                <a:ea typeface="Calibri" panose="020F0502020204030204" pitchFamily="34" charset="0"/>
                <a:cs typeface="Calibri" panose="020F0502020204030204" pitchFamily="34" charset="0"/>
              </a:rPr>
              <a:t>Sources: ONS and Bank calculations.</a:t>
            </a:r>
          </a:p>
          <a:p>
            <a:pPr>
              <a:lnSpc>
                <a:spcPct val="125000"/>
              </a:lnSpc>
              <a:spcAft>
                <a:spcPts val="1200"/>
              </a:spcAft>
            </a:pPr>
            <a:endParaRPr lang="en-GB" sz="1800" dirty="0">
              <a:effectLst/>
              <a:latin typeface="Arial" panose="020B0604020202020204" pitchFamily="34" charset="0"/>
              <a:ea typeface="Calibri" panose="020F0502020204030204" pitchFamily="34" charset="0"/>
              <a:cs typeface="Calibri" panose="020F0502020204030204" pitchFamily="34" charset="0"/>
            </a:endParaRPr>
          </a:p>
          <a:p>
            <a:pPr>
              <a:lnSpc>
                <a:spcPct val="125000"/>
              </a:lnSpc>
              <a:spcAft>
                <a:spcPts val="1200"/>
              </a:spcAft>
            </a:pPr>
            <a:r>
              <a:rPr lang="en-GB" sz="1800" dirty="0">
                <a:effectLst/>
                <a:latin typeface="Arial" panose="020B0604020202020204" pitchFamily="34" charset="0"/>
                <a:ea typeface="Calibri" panose="020F0502020204030204" pitchFamily="34" charset="0"/>
                <a:cs typeface="Calibri" panose="020F0502020204030204" pitchFamily="34" charset="0"/>
              </a:rPr>
              <a:t>(a) The ratio is calculated as saving as a percentage of total available household resources. The ONS series is NRJS. The final data point shown is for 2025 Q2.</a:t>
            </a:r>
          </a:p>
        </p:txBody>
      </p:sp>
      <p:sp>
        <p:nvSpPr>
          <p:cNvPr id="4" name="Slide Number Placeholder 3">
            <a:extLst>
              <a:ext uri="{FF2B5EF4-FFF2-40B4-BE49-F238E27FC236}">
                <a16:creationId xmlns:a16="http://schemas.microsoft.com/office/drawing/2014/main" id="{6A4B6D71-D152-BBE9-59F0-064049783DB9}"/>
              </a:ext>
            </a:extLst>
          </p:cNvPr>
          <p:cNvSpPr>
            <a:spLocks noGrp="1"/>
          </p:cNvSpPr>
          <p:nvPr>
            <p:ph type="sldNum" sz="quarter" idx="5"/>
          </p:nvPr>
        </p:nvSpPr>
        <p:spPr/>
        <p:txBody>
          <a:bodyPr/>
          <a:lstStyle/>
          <a:p>
            <a:fld id="{2F5E53B0-EFB7-4B0E-B012-E676534541B5}" type="slidenum">
              <a:rPr lang="en-GB" smtClean="0"/>
              <a:t>4</a:t>
            </a:fld>
            <a:endParaRPr lang="en-GB"/>
          </a:p>
        </p:txBody>
      </p:sp>
    </p:spTree>
    <p:extLst>
      <p:ext uri="{BB962C8B-B14F-4D97-AF65-F5344CB8AC3E}">
        <p14:creationId xmlns:p14="http://schemas.microsoft.com/office/powerpoint/2010/main" val="392485397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D09F3A7-79B9-4F82-EB2F-2ACB73A3B53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E9FE620-9650-9DFF-DFEF-BCA81C57038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16BA9BF-4D5D-5524-636A-6E92D45AB94F}"/>
              </a:ext>
            </a:extLst>
          </p:cNvPr>
          <p:cNvSpPr>
            <a:spLocks noGrp="1"/>
          </p:cNvSpPr>
          <p:nvPr>
            <p:ph type="body" idx="1"/>
          </p:nvPr>
        </p:nvSpPr>
        <p:spPr/>
        <p:txBody>
          <a:bodyPr/>
          <a:lstStyle/>
          <a:p>
            <a:pPr>
              <a:lnSpc>
                <a:spcPct val="125000"/>
              </a:lnSpc>
              <a:spcAft>
                <a:spcPts val="1200"/>
              </a:spcAft>
            </a:pPr>
            <a:r>
              <a:rPr lang="en-GB" sz="1800" dirty="0">
                <a:effectLst/>
                <a:latin typeface="Arial" panose="020B0604020202020204" pitchFamily="34" charset="0"/>
                <a:ea typeface="Calibri" panose="020F0502020204030204" pitchFamily="34" charset="0"/>
                <a:cs typeface="Calibri" panose="020F0502020204030204" pitchFamily="34" charset="0"/>
              </a:rPr>
              <a:t>Sources: Bank of England Agents, BCC, CBI, HMRC, KPMG/REC UK Report on Jobs, ONS, S&amp;P Global and Bank calculations.</a:t>
            </a:r>
          </a:p>
          <a:p>
            <a:pPr>
              <a:lnSpc>
                <a:spcPct val="125000"/>
              </a:lnSpc>
              <a:spcAft>
                <a:spcPts val="1200"/>
              </a:spcAft>
            </a:pPr>
            <a:endParaRPr lang="en-GB" sz="1800" dirty="0">
              <a:effectLst/>
              <a:latin typeface="Arial" panose="020B0604020202020204" pitchFamily="34" charset="0"/>
              <a:ea typeface="Calibri" panose="020F0502020204030204" pitchFamily="34" charset="0"/>
              <a:cs typeface="Calibri" panose="020F0502020204030204" pitchFamily="34" charset="0"/>
            </a:endParaRPr>
          </a:p>
          <a:p>
            <a:pPr>
              <a:lnSpc>
                <a:spcPct val="125000"/>
              </a:lnSpc>
              <a:spcAft>
                <a:spcPts val="1200"/>
              </a:spcAft>
            </a:pPr>
            <a:r>
              <a:rPr lang="en-GB" sz="1800" dirty="0">
                <a:effectLst/>
                <a:latin typeface="Arial" panose="020B0604020202020204" pitchFamily="34" charset="0"/>
                <a:ea typeface="Calibri" panose="020F0502020204030204" pitchFamily="34" charset="0"/>
                <a:cs typeface="Calibri" panose="020F0502020204030204" pitchFamily="34" charset="0"/>
              </a:rPr>
              <a:t>(a) The model is estimated over 2000–25 Q3 using the two-step estimator from </a:t>
            </a:r>
            <a:r>
              <a:rPr lang="en-GB" sz="1800" dirty="0" err="1">
                <a:effectLst/>
                <a:latin typeface="Arial" panose="020B0604020202020204" pitchFamily="34" charset="0"/>
                <a:ea typeface="Calibri" panose="020F0502020204030204" pitchFamily="34" charset="0"/>
                <a:cs typeface="Calibri" panose="020F0502020204030204" pitchFamily="34" charset="0"/>
              </a:rPr>
              <a:t>Doz</a:t>
            </a:r>
            <a:r>
              <a:rPr lang="en-GB" sz="1800" dirty="0">
                <a:effectLst/>
                <a:latin typeface="Arial" panose="020B0604020202020204" pitchFamily="34" charset="0"/>
                <a:ea typeface="Calibri" panose="020F0502020204030204" pitchFamily="34" charset="0"/>
                <a:cs typeface="Calibri" panose="020F0502020204030204" pitchFamily="34" charset="0"/>
              </a:rPr>
              <a:t> et al (2011), obtained from running the data through a Kalman filter and smoother once. The first factor of the dynamic factor model is interpreted as a measure of slack. The factor is then mean-variance adjusted to the MPC’s central output gap estimate over 2000–25 Q3. The labour market block is estimated using survey indicators of slack and the vacancy gap. The capacity utilisation block includes a range of surveys of capacity utilisation. The nominal block contains measures of pay and underlying inflation. The data are shown to 2025 Q3. </a:t>
            </a:r>
          </a:p>
        </p:txBody>
      </p:sp>
      <p:sp>
        <p:nvSpPr>
          <p:cNvPr id="4" name="Slide Number Placeholder 3">
            <a:extLst>
              <a:ext uri="{FF2B5EF4-FFF2-40B4-BE49-F238E27FC236}">
                <a16:creationId xmlns:a16="http://schemas.microsoft.com/office/drawing/2014/main" id="{1334FF71-A144-BFE9-0EC4-36D5A0FF9515}"/>
              </a:ext>
            </a:extLst>
          </p:cNvPr>
          <p:cNvSpPr>
            <a:spLocks noGrp="1"/>
          </p:cNvSpPr>
          <p:nvPr>
            <p:ph type="sldNum" sz="quarter" idx="5"/>
          </p:nvPr>
        </p:nvSpPr>
        <p:spPr/>
        <p:txBody>
          <a:bodyPr/>
          <a:lstStyle/>
          <a:p>
            <a:fld id="{2F5E53B0-EFB7-4B0E-B012-E676534541B5}" type="slidenum">
              <a:rPr lang="en-GB" smtClean="0"/>
              <a:t>5</a:t>
            </a:fld>
            <a:endParaRPr lang="en-GB"/>
          </a:p>
        </p:txBody>
      </p:sp>
    </p:spTree>
    <p:extLst>
      <p:ext uri="{BB962C8B-B14F-4D97-AF65-F5344CB8AC3E}">
        <p14:creationId xmlns:p14="http://schemas.microsoft.com/office/powerpoint/2010/main" val="75368137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4DF147F-34AC-1D66-3530-1FC3B8508EA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3C3A428-77E6-81F6-4DE8-0393EECFDDA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ED12380-F952-DA2B-D802-90AA52A52B43}"/>
              </a:ext>
            </a:extLst>
          </p:cNvPr>
          <p:cNvSpPr>
            <a:spLocks noGrp="1"/>
          </p:cNvSpPr>
          <p:nvPr>
            <p:ph type="body" idx="1"/>
          </p:nvPr>
        </p:nvSpPr>
        <p:spPr/>
        <p:txBody>
          <a:bodyPr/>
          <a:lstStyle/>
          <a:p>
            <a:pPr>
              <a:lnSpc>
                <a:spcPct val="125000"/>
              </a:lnSpc>
              <a:spcAft>
                <a:spcPts val="1200"/>
              </a:spcAft>
            </a:pPr>
            <a:r>
              <a:rPr lang="en-GB" sz="1800" dirty="0">
                <a:effectLst/>
                <a:latin typeface="Arial" panose="020B0604020202020204" pitchFamily="34" charset="0"/>
                <a:ea typeface="Calibri" panose="020F0502020204030204" pitchFamily="34" charset="0"/>
                <a:cs typeface="Calibri" panose="020F0502020204030204" pitchFamily="34" charset="0"/>
              </a:rPr>
              <a:t>Sources: Bank of England, Bank of England/Ipsos Inflation Attitudes Survey, Bank of England Market Participants Survey (</a:t>
            </a:r>
            <a:r>
              <a:rPr lang="en-GB" sz="1800" dirty="0" err="1">
                <a:effectLst/>
                <a:latin typeface="Arial" panose="020B0604020202020204" pitchFamily="34" charset="0"/>
                <a:ea typeface="Calibri" panose="020F0502020204030204" pitchFamily="34" charset="0"/>
                <a:cs typeface="Calibri" panose="020F0502020204030204" pitchFamily="34" charset="0"/>
              </a:rPr>
              <a:t>MaPS</a:t>
            </a:r>
            <a:r>
              <a:rPr lang="en-GB" sz="1800" dirty="0">
                <a:effectLst/>
                <a:latin typeface="Arial" panose="020B0604020202020204" pitchFamily="34" charset="0"/>
                <a:ea typeface="Calibri" panose="020F0502020204030204" pitchFamily="34" charset="0"/>
                <a:cs typeface="Calibri" panose="020F0502020204030204" pitchFamily="34" charset="0"/>
              </a:rPr>
              <a:t>), Bloomberg Finance L.P., Consensus Economics, Davis et al (2024), ONS, </a:t>
            </a:r>
            <a:r>
              <a:rPr lang="en-GB" sz="1800" dirty="0" err="1">
                <a:effectLst/>
                <a:latin typeface="Arial" panose="020B0604020202020204" pitchFamily="34" charset="0"/>
                <a:ea typeface="Calibri" panose="020F0502020204030204" pitchFamily="34" charset="0"/>
                <a:cs typeface="Calibri" panose="020F0502020204030204" pitchFamily="34" charset="0"/>
              </a:rPr>
              <a:t>TradeWeb</a:t>
            </a:r>
            <a:r>
              <a:rPr lang="en-GB" sz="1800" dirty="0">
                <a:effectLst/>
                <a:latin typeface="Arial" panose="020B0604020202020204" pitchFamily="34" charset="0"/>
                <a:ea typeface="Calibri" panose="020F0502020204030204" pitchFamily="34" charset="0"/>
                <a:cs typeface="Calibri" panose="020F0502020204030204" pitchFamily="34" charset="0"/>
              </a:rPr>
              <a:t> FTSE Gilt Closing Data and Bank calculations. </a:t>
            </a:r>
          </a:p>
          <a:p>
            <a:pPr>
              <a:lnSpc>
                <a:spcPct val="125000"/>
              </a:lnSpc>
              <a:spcAft>
                <a:spcPts val="1200"/>
              </a:spcAft>
            </a:pPr>
            <a:endParaRPr lang="en-GB" sz="1800" dirty="0">
              <a:effectLst/>
              <a:latin typeface="Arial" panose="020B0604020202020204" pitchFamily="34" charset="0"/>
              <a:ea typeface="Calibri" panose="020F0502020204030204" pitchFamily="34" charset="0"/>
              <a:cs typeface="Calibri" panose="020F0502020204030204" pitchFamily="34" charset="0"/>
            </a:endParaRPr>
          </a:p>
          <a:p>
            <a:pPr>
              <a:lnSpc>
                <a:spcPct val="125000"/>
              </a:lnSpc>
              <a:spcAft>
                <a:spcPts val="1200"/>
              </a:spcAft>
            </a:pPr>
            <a:r>
              <a:rPr lang="en-GB" sz="1800" dirty="0">
                <a:effectLst/>
                <a:latin typeface="Arial" panose="020B0604020202020204" pitchFamily="34" charset="0"/>
                <a:ea typeface="Calibri" panose="020F0502020204030204" pitchFamily="34" charset="0"/>
                <a:cs typeface="Calibri" panose="020F0502020204030204" pitchFamily="34" charset="0"/>
              </a:rPr>
              <a:t>(a) All measures of the real-rate gap presented in this chart show the implied degree of monetary policy restrictiveness over a three-year horizon. The macroeconomic models range is produced using estimates from a dynamic semi-structural IS curve model and one of the main models underlying the central projection in this Report (Albuquerque et al (2025)). The </a:t>
            </a:r>
            <a:r>
              <a:rPr lang="en-GB" sz="1800" dirty="0" err="1">
                <a:effectLst/>
                <a:latin typeface="Arial" panose="020B0604020202020204" pitchFamily="34" charset="0"/>
                <a:ea typeface="Calibri" panose="020F0502020204030204" pitchFamily="34" charset="0"/>
                <a:cs typeface="Calibri" panose="020F0502020204030204" pitchFamily="34" charset="0"/>
              </a:rPr>
              <a:t>macrofinancial</a:t>
            </a:r>
            <a:r>
              <a:rPr lang="en-GB" sz="1800" dirty="0">
                <a:effectLst/>
                <a:latin typeface="Arial" panose="020B0604020202020204" pitchFamily="34" charset="0"/>
                <a:ea typeface="Calibri" panose="020F0502020204030204" pitchFamily="34" charset="0"/>
                <a:cs typeface="Calibri" panose="020F0502020204030204" pitchFamily="34" charset="0"/>
              </a:rPr>
              <a:t> model range is estimated using the state-space model from Davis et al (2024), with a 95% confidence interval applied around the central estimates of r*. The financial market range uses estimates of the nominal neutral rate derived from three term premia models: the benchmark models in Malik and Meldrum (2016), </a:t>
            </a:r>
            <a:r>
              <a:rPr lang="en-GB" sz="1800" dirty="0" err="1">
                <a:effectLst/>
                <a:latin typeface="Arial" panose="020B0604020202020204" pitchFamily="34" charset="0"/>
                <a:ea typeface="Calibri" panose="020F0502020204030204" pitchFamily="34" charset="0"/>
                <a:cs typeface="Calibri" panose="020F0502020204030204" pitchFamily="34" charset="0"/>
              </a:rPr>
              <a:t>Vlieghe</a:t>
            </a:r>
            <a:r>
              <a:rPr lang="en-GB" sz="1800" dirty="0">
                <a:effectLst/>
                <a:latin typeface="Arial" panose="020B0604020202020204" pitchFamily="34" charset="0"/>
                <a:ea typeface="Calibri" panose="020F0502020204030204" pitchFamily="34" charset="0"/>
                <a:cs typeface="Calibri" panose="020F0502020204030204" pitchFamily="34" charset="0"/>
              </a:rPr>
              <a:t> (2016) and Meldrum and Roberts-Sklar (2015). The ranges for the </a:t>
            </a:r>
            <a:r>
              <a:rPr lang="en-GB" sz="1800" dirty="0" err="1">
                <a:effectLst/>
                <a:latin typeface="Arial" panose="020B0604020202020204" pitchFamily="34" charset="0"/>
                <a:ea typeface="Calibri" panose="020F0502020204030204" pitchFamily="34" charset="0"/>
                <a:cs typeface="Calibri" panose="020F0502020204030204" pitchFamily="34" charset="0"/>
              </a:rPr>
              <a:t>MaPS</a:t>
            </a:r>
            <a:r>
              <a:rPr lang="en-GB" sz="1800" dirty="0">
                <a:effectLst/>
                <a:latin typeface="Arial" panose="020B0604020202020204" pitchFamily="34" charset="0"/>
                <a:ea typeface="Calibri" panose="020F0502020204030204" pitchFamily="34" charset="0"/>
                <a:cs typeface="Calibri" panose="020F0502020204030204" pitchFamily="34" charset="0"/>
              </a:rPr>
              <a:t> show the 10th–90th percentile of perceptions of the average implied real-rate gaps over a three-year horizon. For more detail on the approach, refer to Box A in the August 2025 Monetary Policy Report. </a:t>
            </a:r>
          </a:p>
        </p:txBody>
      </p:sp>
      <p:sp>
        <p:nvSpPr>
          <p:cNvPr id="4" name="Slide Number Placeholder 3">
            <a:extLst>
              <a:ext uri="{FF2B5EF4-FFF2-40B4-BE49-F238E27FC236}">
                <a16:creationId xmlns:a16="http://schemas.microsoft.com/office/drawing/2014/main" id="{89895D0A-B419-3CC2-4CDB-1D13F6E7A90D}"/>
              </a:ext>
            </a:extLst>
          </p:cNvPr>
          <p:cNvSpPr>
            <a:spLocks noGrp="1"/>
          </p:cNvSpPr>
          <p:nvPr>
            <p:ph type="sldNum" sz="quarter" idx="5"/>
          </p:nvPr>
        </p:nvSpPr>
        <p:spPr/>
        <p:txBody>
          <a:bodyPr/>
          <a:lstStyle/>
          <a:p>
            <a:fld id="{2F5E53B0-EFB7-4B0E-B012-E676534541B5}" type="slidenum">
              <a:rPr lang="en-GB" smtClean="0"/>
              <a:t>6</a:t>
            </a:fld>
            <a:endParaRPr lang="en-GB"/>
          </a:p>
        </p:txBody>
      </p:sp>
    </p:spTree>
    <p:extLst>
      <p:ext uri="{BB962C8B-B14F-4D97-AF65-F5344CB8AC3E}">
        <p14:creationId xmlns:p14="http://schemas.microsoft.com/office/powerpoint/2010/main" val="102344201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3E09D7D-575C-7AF6-869C-5469F4395BD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618CB3A-4260-331A-081D-4A1A86F1E18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E195F75-064B-1A6B-252C-25CB380EA3A1}"/>
              </a:ext>
            </a:extLst>
          </p:cNvPr>
          <p:cNvSpPr>
            <a:spLocks noGrp="1"/>
          </p:cNvSpPr>
          <p:nvPr>
            <p:ph type="body" idx="1"/>
          </p:nvPr>
        </p:nvSpPr>
        <p:spPr/>
        <p:txBody>
          <a:bodyPr/>
          <a:lstStyle/>
          <a:p>
            <a:pPr>
              <a:lnSpc>
                <a:spcPct val="125000"/>
              </a:lnSpc>
              <a:spcAft>
                <a:spcPts val="1200"/>
              </a:spcAft>
            </a:pPr>
            <a:r>
              <a:rPr lang="en-GB" sz="1800" dirty="0">
                <a:effectLst/>
                <a:latin typeface="Arial" panose="020B0604020202020204" pitchFamily="34" charset="0"/>
                <a:ea typeface="Calibri" panose="020F0502020204030204" pitchFamily="34" charset="0"/>
                <a:cs typeface="Calibri" panose="020F0502020204030204" pitchFamily="34" charset="0"/>
              </a:rPr>
              <a:t>Sources: Bloomberg Finance L.P. and Bank calculations.</a:t>
            </a:r>
          </a:p>
          <a:p>
            <a:pPr>
              <a:lnSpc>
                <a:spcPct val="125000"/>
              </a:lnSpc>
              <a:spcAft>
                <a:spcPts val="1200"/>
              </a:spcAft>
            </a:pPr>
            <a:endParaRPr lang="en-GB" sz="1800" dirty="0">
              <a:effectLst/>
              <a:latin typeface="Arial" panose="020B0604020202020204" pitchFamily="34" charset="0"/>
              <a:ea typeface="Calibri" panose="020F0502020204030204" pitchFamily="34" charset="0"/>
              <a:cs typeface="Calibri" panose="020F0502020204030204" pitchFamily="34" charset="0"/>
            </a:endParaRPr>
          </a:p>
          <a:p>
            <a:pPr>
              <a:lnSpc>
                <a:spcPct val="125000"/>
              </a:lnSpc>
              <a:spcAft>
                <a:spcPts val="1200"/>
              </a:spcAft>
            </a:pPr>
            <a:r>
              <a:rPr lang="en-GB" sz="1800" dirty="0">
                <a:effectLst/>
                <a:latin typeface="Arial" panose="020B0604020202020204" pitchFamily="34" charset="0"/>
                <a:ea typeface="Calibri" panose="020F0502020204030204" pitchFamily="34" charset="0"/>
                <a:cs typeface="Calibri" panose="020F0502020204030204" pitchFamily="34" charset="0"/>
              </a:rPr>
              <a:t>(a) To enable meaningful comparison between a scenario and the central projection, they need to be shown on a comparable basis. While the central projection is conditioned on the market path for interest rates, Charts 3.5 to 3.8 and Annex 1 show versions of the central projection conditioned on alternative paths for interest rates using several policy rules. These should not be interpreted as a prescription for how policy is likely to evolve.</a:t>
            </a:r>
          </a:p>
        </p:txBody>
      </p:sp>
      <p:sp>
        <p:nvSpPr>
          <p:cNvPr id="4" name="Slide Number Placeholder 3">
            <a:extLst>
              <a:ext uri="{FF2B5EF4-FFF2-40B4-BE49-F238E27FC236}">
                <a16:creationId xmlns:a16="http://schemas.microsoft.com/office/drawing/2014/main" id="{56619CF6-C672-BDA8-AA15-8D296641B297}"/>
              </a:ext>
            </a:extLst>
          </p:cNvPr>
          <p:cNvSpPr>
            <a:spLocks noGrp="1"/>
          </p:cNvSpPr>
          <p:nvPr>
            <p:ph type="sldNum" sz="quarter" idx="5"/>
          </p:nvPr>
        </p:nvSpPr>
        <p:spPr/>
        <p:txBody>
          <a:bodyPr/>
          <a:lstStyle/>
          <a:p>
            <a:fld id="{2F5E53B0-EFB7-4B0E-B012-E676534541B5}" type="slidenum">
              <a:rPr lang="en-GB" smtClean="0"/>
              <a:t>7</a:t>
            </a:fld>
            <a:endParaRPr lang="en-GB"/>
          </a:p>
        </p:txBody>
      </p:sp>
    </p:spTree>
    <p:extLst>
      <p:ext uri="{BB962C8B-B14F-4D97-AF65-F5344CB8AC3E}">
        <p14:creationId xmlns:p14="http://schemas.microsoft.com/office/powerpoint/2010/main" val="7691502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35EB78B-9839-1B14-CA85-B6BDD69D9AA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A0FA2B2-AD82-26C3-E405-74563247296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62CABF8-9BB3-F3F9-136A-4BB95473915F}"/>
              </a:ext>
            </a:extLst>
          </p:cNvPr>
          <p:cNvSpPr>
            <a:spLocks noGrp="1"/>
          </p:cNvSpPr>
          <p:nvPr>
            <p:ph type="body" idx="1"/>
          </p:nvPr>
        </p:nvSpPr>
        <p:spPr/>
        <p:txBody>
          <a:bodyPr/>
          <a:lstStyle/>
          <a:p>
            <a:pPr marL="0" marR="0" lvl="0" indent="0" algn="l" defTabSz="914400" rtl="0" eaLnBrk="1" fontAlgn="auto" latinLnBrk="0" hangingPunct="1">
              <a:lnSpc>
                <a:spcPct val="125000"/>
              </a:lnSpc>
              <a:spcBef>
                <a:spcPts val="0"/>
              </a:spcBef>
              <a:spcAft>
                <a:spcPts val="1200"/>
              </a:spcAft>
              <a:buClrTx/>
              <a:buSzTx/>
              <a:buFontTx/>
              <a:buNone/>
              <a:tabLst/>
              <a:defRPr/>
            </a:pPr>
            <a:r>
              <a:rPr lang="en-GB" sz="1200" kern="1200" dirty="0">
                <a:solidFill>
                  <a:schemeClr val="tx1"/>
                </a:solidFill>
                <a:effectLst/>
                <a:latin typeface="+mn-lt"/>
                <a:ea typeface="+mn-ea"/>
                <a:cs typeface="+mn-cs"/>
              </a:rPr>
              <a:t>Sources: ONS and Bank calculations.</a:t>
            </a:r>
            <a:br>
              <a:rPr lang="en-GB" sz="1200" kern="1200" dirty="0">
                <a:solidFill>
                  <a:schemeClr val="tx1"/>
                </a:solidFill>
                <a:effectLst/>
                <a:latin typeface="+mn-lt"/>
                <a:ea typeface="+mn-ea"/>
                <a:cs typeface="+mn-cs"/>
              </a:rPr>
            </a:br>
            <a:br>
              <a:rPr lang="en-GB" sz="1200" kern="1200" dirty="0">
                <a:solidFill>
                  <a:schemeClr val="tx1"/>
                </a:solidFill>
                <a:effectLst/>
                <a:latin typeface="+mn-lt"/>
                <a:ea typeface="+mn-ea"/>
                <a:cs typeface="+mn-cs"/>
              </a:rPr>
            </a:br>
            <a:r>
              <a:rPr lang="en-GB" sz="1200" kern="1200" dirty="0">
                <a:solidFill>
                  <a:schemeClr val="tx1"/>
                </a:solidFill>
                <a:effectLst/>
                <a:latin typeface="+mn-lt"/>
                <a:ea typeface="+mn-ea"/>
                <a:cs typeface="+mn-cs"/>
              </a:rPr>
              <a:t>(a) Refer to Chart 3.5. Solid lines show paths for the scenario and dashed lines show paths for the central projection.</a:t>
            </a:r>
          </a:p>
        </p:txBody>
      </p:sp>
      <p:sp>
        <p:nvSpPr>
          <p:cNvPr id="4" name="Slide Number Placeholder 3">
            <a:extLst>
              <a:ext uri="{FF2B5EF4-FFF2-40B4-BE49-F238E27FC236}">
                <a16:creationId xmlns:a16="http://schemas.microsoft.com/office/drawing/2014/main" id="{3651C43C-A119-1251-B196-75FD702EEE8A}"/>
              </a:ext>
            </a:extLst>
          </p:cNvPr>
          <p:cNvSpPr>
            <a:spLocks noGrp="1"/>
          </p:cNvSpPr>
          <p:nvPr>
            <p:ph type="sldNum" sz="quarter" idx="5"/>
          </p:nvPr>
        </p:nvSpPr>
        <p:spPr/>
        <p:txBody>
          <a:bodyPr/>
          <a:lstStyle/>
          <a:p>
            <a:fld id="{2F5E53B0-EFB7-4B0E-B012-E676534541B5}" type="slidenum">
              <a:rPr lang="en-GB" smtClean="0"/>
              <a:t>8</a:t>
            </a:fld>
            <a:endParaRPr lang="en-GB"/>
          </a:p>
        </p:txBody>
      </p:sp>
    </p:spTree>
    <p:extLst>
      <p:ext uri="{BB962C8B-B14F-4D97-AF65-F5344CB8AC3E}">
        <p14:creationId xmlns:p14="http://schemas.microsoft.com/office/powerpoint/2010/main" val="309408085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B71FF28-A59F-0029-AE9E-3A8B47742A9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A6AE0FF-F3EB-1AAE-F4CF-D98843414FC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1766498-FAAC-6AAA-35BE-D816EC486D2F}"/>
              </a:ext>
            </a:extLst>
          </p:cNvPr>
          <p:cNvSpPr>
            <a:spLocks noGrp="1"/>
          </p:cNvSpPr>
          <p:nvPr>
            <p:ph type="body" idx="1"/>
          </p:nvPr>
        </p:nvSpPr>
        <p:spPr/>
        <p:txBody>
          <a:bodyPr/>
          <a:lstStyle/>
          <a:p>
            <a:pPr>
              <a:lnSpc>
                <a:spcPct val="125000"/>
              </a:lnSpc>
              <a:spcAft>
                <a:spcPts val="1200"/>
              </a:spcAft>
            </a:pPr>
            <a:r>
              <a:rPr lang="en-GB" sz="1800" dirty="0">
                <a:effectLst/>
                <a:latin typeface="Arial" panose="020B0604020202020204" pitchFamily="34" charset="0"/>
                <a:ea typeface="Calibri" panose="020F0502020204030204" pitchFamily="34" charset="0"/>
                <a:cs typeface="Calibri" panose="020F0502020204030204" pitchFamily="34" charset="0"/>
              </a:rPr>
              <a:t>Sources: Bloomberg Finance L.P. and Bank calculations.</a:t>
            </a:r>
          </a:p>
          <a:p>
            <a:pPr>
              <a:lnSpc>
                <a:spcPct val="125000"/>
              </a:lnSpc>
              <a:spcAft>
                <a:spcPts val="1200"/>
              </a:spcAft>
            </a:pPr>
            <a:endParaRPr lang="en-GB" sz="1800" dirty="0">
              <a:effectLst/>
              <a:latin typeface="Arial" panose="020B0604020202020204" pitchFamily="34" charset="0"/>
              <a:ea typeface="Calibri" panose="020F0502020204030204" pitchFamily="34" charset="0"/>
              <a:cs typeface="Calibri" panose="020F0502020204030204" pitchFamily="34" charset="0"/>
            </a:endParaRPr>
          </a:p>
          <a:p>
            <a:pPr>
              <a:lnSpc>
                <a:spcPct val="125000"/>
              </a:lnSpc>
              <a:spcAft>
                <a:spcPts val="1200"/>
              </a:spcAft>
            </a:pPr>
            <a:r>
              <a:rPr lang="en-GB" sz="1800" dirty="0">
                <a:effectLst/>
                <a:latin typeface="Arial" panose="020B0604020202020204" pitchFamily="34" charset="0"/>
                <a:ea typeface="Calibri" panose="020F0502020204030204" pitchFamily="34" charset="0"/>
                <a:cs typeface="Calibri" panose="020F0502020204030204" pitchFamily="34" charset="0"/>
              </a:rPr>
              <a:t>(a) Refer to Chart 3.5.</a:t>
            </a:r>
          </a:p>
        </p:txBody>
      </p:sp>
      <p:sp>
        <p:nvSpPr>
          <p:cNvPr id="4" name="Slide Number Placeholder 3">
            <a:extLst>
              <a:ext uri="{FF2B5EF4-FFF2-40B4-BE49-F238E27FC236}">
                <a16:creationId xmlns:a16="http://schemas.microsoft.com/office/drawing/2014/main" id="{62BB3350-54DF-3FC7-2EA7-EBD76E75388F}"/>
              </a:ext>
            </a:extLst>
          </p:cNvPr>
          <p:cNvSpPr>
            <a:spLocks noGrp="1"/>
          </p:cNvSpPr>
          <p:nvPr>
            <p:ph type="sldNum" sz="quarter" idx="5"/>
          </p:nvPr>
        </p:nvSpPr>
        <p:spPr/>
        <p:txBody>
          <a:bodyPr/>
          <a:lstStyle/>
          <a:p>
            <a:fld id="{2F5E53B0-EFB7-4B0E-B012-E676534541B5}" type="slidenum">
              <a:rPr lang="en-GB" smtClean="0"/>
              <a:t>9</a:t>
            </a:fld>
            <a:endParaRPr lang="en-GB"/>
          </a:p>
        </p:txBody>
      </p:sp>
    </p:spTree>
    <p:extLst>
      <p:ext uri="{BB962C8B-B14F-4D97-AF65-F5344CB8AC3E}">
        <p14:creationId xmlns:p14="http://schemas.microsoft.com/office/powerpoint/2010/main" val="423369018"/>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3_Dark Blue Cover">
    <p:bg>
      <p:bgPr>
        <a:solidFill>
          <a:srgbClr val="12273F"/>
        </a:solidFill>
        <a:effectLst/>
      </p:bgPr>
    </p:bg>
    <p:spTree>
      <p:nvGrpSpPr>
        <p:cNvPr id="1" name=""/>
        <p:cNvGrpSpPr/>
        <p:nvPr/>
      </p:nvGrpSpPr>
      <p:grpSpPr>
        <a:xfrm>
          <a:off x="0" y="0"/>
          <a:ext cx="0" cy="0"/>
          <a:chOff x="0" y="0"/>
          <a:chExt cx="0" cy="0"/>
        </a:xfrm>
      </p:grpSpPr>
      <p:pic>
        <p:nvPicPr>
          <p:cNvPr id="3" name="Picture 2"/>
          <p:cNvPicPr>
            <a:picLocks/>
          </p:cNvPicPr>
          <p:nvPr userDrawn="1"/>
        </p:nvPicPr>
        <p:blipFill rotWithShape="1">
          <a:blip r:embed="rId2" cstate="print">
            <a:extLst>
              <a:ext uri="{28A0092B-C50C-407E-A947-70E740481C1C}">
                <a14:useLocalDpi xmlns:a14="http://schemas.microsoft.com/office/drawing/2010/main" val="0"/>
              </a:ext>
            </a:extLst>
          </a:blip>
          <a:srcRect l="46657" r="9040"/>
          <a:stretch/>
        </p:blipFill>
        <p:spPr>
          <a:xfrm>
            <a:off x="7623174" y="0"/>
            <a:ext cx="4559808" cy="6861600"/>
          </a:xfrm>
          <a:prstGeom prst="rect">
            <a:avLst/>
          </a:prstGeom>
        </p:spPr>
      </p:pic>
      <p:sp>
        <p:nvSpPr>
          <p:cNvPr id="66" name="Text Placeholder 2"/>
          <p:cNvSpPr>
            <a:spLocks noGrp="1"/>
          </p:cNvSpPr>
          <p:nvPr userDrawn="1">
            <p:ph type="body" sz="quarter" idx="16" hasCustomPrompt="1"/>
          </p:nvPr>
        </p:nvSpPr>
        <p:spPr>
          <a:xfrm>
            <a:off x="457199" y="1752600"/>
            <a:ext cx="7165975" cy="3735387"/>
          </a:xfrm>
          <a:prstGeom prst="rect">
            <a:avLst/>
          </a:prstGeom>
        </p:spPr>
        <p:txBody>
          <a:bodyPr rIns="457200"/>
          <a:lstStyle>
            <a:lvl1pPr marL="0" indent="0">
              <a:spcAft>
                <a:spcPts val="2400"/>
              </a:spcAft>
              <a:buNone/>
              <a:defRPr sz="4000">
                <a:solidFill>
                  <a:srgbClr val="E7E6E6"/>
                </a:solidFill>
                <a:latin typeface="Century Gothic" panose="020B0502020202020204" pitchFamily="34" charset="0"/>
                <a:cs typeface="Arial" panose="020B0604020202020204" pitchFamily="34" charset="0"/>
              </a:defRPr>
            </a:lvl1pPr>
            <a:lvl2pPr marL="0" indent="0">
              <a:buFont typeface="Arial" panose="020B0604020202020204" pitchFamily="34" charset="0"/>
              <a:buNone/>
              <a:defRPr sz="2400">
                <a:solidFill>
                  <a:srgbClr val="E7E6E6"/>
                </a:solidFill>
                <a:latin typeface="Century Gothic" panose="020B0502020202020204" pitchFamily="34" charset="0"/>
                <a:cs typeface="Arial" panose="020B0604020202020204" pitchFamily="34" charset="0"/>
              </a:defRPr>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a:t>
            </a:r>
            <a:br>
              <a:rPr lang="en-GB" dirty="0"/>
            </a:br>
            <a:r>
              <a:rPr lang="en-GB" dirty="0"/>
              <a:t>(Century Gothic 40pt)</a:t>
            </a:r>
          </a:p>
          <a:p>
            <a:pPr lvl="1"/>
            <a:r>
              <a:rPr lang="en-US" dirty="0"/>
              <a:t>Presentation subtitle </a:t>
            </a:r>
            <a:br>
              <a:rPr lang="en-US" dirty="0"/>
            </a:br>
            <a:r>
              <a:rPr lang="en-US" dirty="0"/>
              <a:t>(Century Gothic 24pt)</a:t>
            </a:r>
          </a:p>
          <a:p>
            <a:pPr lvl="1"/>
            <a:endParaRPr lang="en-US" dirty="0"/>
          </a:p>
        </p:txBody>
      </p:sp>
      <p:pic>
        <p:nvPicPr>
          <p:cNvPr id="128" name="Picture 2"/>
          <p:cNvPicPr>
            <a:picLocks noChangeAspect="1" noChangeArrowheads="1"/>
          </p:cNvPicPr>
          <p:nvPr userDrawn="1"/>
        </p:nvPicPr>
        <p:blipFill>
          <a:blip r:embed="rId3" cstate="print">
            <a:extLst>
              <a:ext uri="{28A0092B-C50C-407E-A947-70E740481C1C}">
                <a14:useLocalDpi xmlns:a14="http://schemas.microsoft.com/office/drawing/2010/main" val="0"/>
              </a:ext>
            </a:extLst>
          </a:blip>
          <a:stretch>
            <a:fillRect/>
          </a:stretch>
        </p:blipFill>
        <p:spPr bwMode="auto">
          <a:xfrm>
            <a:off x="328634" y="456300"/>
            <a:ext cx="2894054" cy="572400"/>
          </a:xfrm>
          <a:prstGeom prst="rect">
            <a:avLst/>
          </a:prstGeom>
          <a:noFill/>
          <a:ln w="9525">
            <a:noFill/>
            <a:miter lim="800000"/>
            <a:headEnd/>
            <a:tailEnd/>
          </a:ln>
        </p:spPr>
      </p:pic>
      <p:pic>
        <p:nvPicPr>
          <p:cNvPr id="129" name="Picture 12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098000" y="4762800"/>
            <a:ext cx="1782000" cy="1782000"/>
          </a:xfrm>
          <a:prstGeom prst="rect">
            <a:avLst/>
          </a:prstGeom>
        </p:spPr>
      </p:pic>
    </p:spTree>
    <p:extLst>
      <p:ext uri="{BB962C8B-B14F-4D97-AF65-F5344CB8AC3E}">
        <p14:creationId xmlns:p14="http://schemas.microsoft.com/office/powerpoint/2010/main" val="324733092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468000" y="1752600"/>
            <a:ext cx="11268643"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240711478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hart slide">
    <p:spTree>
      <p:nvGrpSpPr>
        <p:cNvPr id="1" name=""/>
        <p:cNvGrpSpPr/>
        <p:nvPr/>
      </p:nvGrpSpPr>
      <p:grpSpPr>
        <a:xfrm>
          <a:off x="0" y="0"/>
          <a:ext cx="0" cy="0"/>
          <a:chOff x="0" y="0"/>
          <a:chExt cx="0" cy="0"/>
        </a:xfrm>
      </p:grpSpPr>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3" name="Title 2"/>
          <p:cNvSpPr>
            <a:spLocks noGrp="1"/>
          </p:cNvSpPr>
          <p:nvPr>
            <p:ph type="title"/>
          </p:nvPr>
        </p:nvSpPr>
        <p:spPr/>
        <p:txBody>
          <a:bodyPr anchor="t" anchorCtr="0"/>
          <a:lstStyle>
            <a:lvl1pPr>
              <a:defRPr sz="2400"/>
            </a:lvl1pPr>
          </a:lstStyle>
          <a:p>
            <a:r>
              <a:rPr lang="en-US" dirty="0"/>
              <a:t>Click to edit Master title style</a:t>
            </a:r>
            <a:endParaRPr lang="en-GB" dirty="0"/>
          </a:p>
        </p:txBody>
      </p:sp>
    </p:spTree>
    <p:extLst>
      <p:ext uri="{BB962C8B-B14F-4D97-AF65-F5344CB8AC3E}">
        <p14:creationId xmlns:p14="http://schemas.microsoft.com/office/powerpoint/2010/main" val="267803738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Picture and 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Picture Placeholder 12"/>
          <p:cNvSpPr>
            <a:spLocks noGrp="1"/>
          </p:cNvSpPr>
          <p:nvPr>
            <p:ph type="pic" sz="quarter" idx="13"/>
          </p:nvPr>
        </p:nvSpPr>
        <p:spPr>
          <a:xfrm>
            <a:off x="468000" y="1752600"/>
            <a:ext cx="11277600" cy="4629150"/>
          </a:xfrm>
          <a:prstGeom prst="rect">
            <a:avLst/>
          </a:prstGeom>
        </p:spPr>
        <p:txBody>
          <a:bodyPr/>
          <a:lstStyle>
            <a:lvl1pPr>
              <a:defRPr sz="2000"/>
            </a:lvl1pPr>
          </a:lstStyle>
          <a:p>
            <a:r>
              <a:rPr lang="en-US"/>
              <a:t>Click icon to add picture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141550418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08624615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grpSp>
        <p:nvGrpSpPr>
          <p:cNvPr id="13" name="Group 12"/>
          <p:cNvGrpSpPr/>
          <p:nvPr userDrawn="1"/>
        </p:nvGrpSpPr>
        <p:grpSpPr>
          <a:xfrm>
            <a:off x="455296" y="16"/>
            <a:ext cx="11279504" cy="2741596"/>
            <a:chOff x="455296" y="0"/>
            <a:chExt cx="11279504" cy="289560"/>
          </a:xfrm>
        </p:grpSpPr>
        <p:sp>
          <p:nvSpPr>
            <p:cNvPr id="45" name="Rectangle 44"/>
            <p:cNvSpPr/>
            <p:nvPr/>
          </p:nvSpPr>
          <p:spPr>
            <a:xfrm>
              <a:off x="455296" y="0"/>
              <a:ext cx="6508722" cy="2895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6" name="Rectangle 45"/>
            <p:cNvSpPr/>
            <p:nvPr/>
          </p:nvSpPr>
          <p:spPr>
            <a:xfrm>
              <a:off x="6964018" y="0"/>
              <a:ext cx="2855754" cy="289560"/>
            </a:xfrm>
            <a:prstGeom prst="rect">
              <a:avLst/>
            </a:prstGeom>
            <a:solidFill>
              <a:srgbClr val="3CD7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7" name="Rectangle 46"/>
            <p:cNvSpPr/>
            <p:nvPr userDrawn="1"/>
          </p:nvSpPr>
          <p:spPr>
            <a:xfrm>
              <a:off x="9819772" y="0"/>
              <a:ext cx="1915028" cy="289560"/>
            </a:xfrm>
            <a:prstGeom prst="rect">
              <a:avLst/>
            </a:prstGeom>
            <a:solidFill>
              <a:srgbClr val="77E3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2" name="Title 1"/>
          <p:cNvSpPr>
            <a:spLocks noGrp="1"/>
          </p:cNvSpPr>
          <p:nvPr userDrawn="1">
            <p:ph type="title"/>
          </p:nvPr>
        </p:nvSpPr>
        <p:spPr>
          <a:xfrm>
            <a:off x="455296" y="2741612"/>
            <a:ext cx="11279504" cy="1538287"/>
          </a:xfrm>
        </p:spPr>
        <p:txBody>
          <a:bodyPr anchor="b"/>
          <a:lstStyle>
            <a:lvl1pPr>
              <a:defRPr sz="4800" b="0"/>
            </a:lvl1pPr>
          </a:lstStyle>
          <a:p>
            <a:r>
              <a:rPr lang="en-US"/>
              <a:t>Click to edit Master title style</a:t>
            </a:r>
            <a:endParaRPr lang="en-GB" dirty="0"/>
          </a:p>
        </p:txBody>
      </p:sp>
      <p:sp>
        <p:nvSpPr>
          <p:cNvPr id="3" name="Text Placeholder 2"/>
          <p:cNvSpPr>
            <a:spLocks noGrp="1"/>
          </p:cNvSpPr>
          <p:nvPr userDrawn="1">
            <p:ph type="body" idx="1"/>
          </p:nvPr>
        </p:nvSpPr>
        <p:spPr>
          <a:xfrm>
            <a:off x="457200" y="4381500"/>
            <a:ext cx="11277600" cy="1193800"/>
          </a:xfrm>
          <a:prstGeom prst="rect">
            <a:avLst/>
          </a:prstGeom>
        </p:spPr>
        <p:txBody>
          <a:bodyPr lIns="0" tIns="0" rIns="0" bIns="0" anchor="b" anchorCtr="0"/>
          <a:lstStyle>
            <a:lvl1pPr marL="0" indent="0">
              <a:buNone/>
              <a:defRPr sz="2400">
                <a:solidFill>
                  <a:schemeClr val="tx1"/>
                </a:solidFill>
                <a:latin typeface="Century Gothic" panose="020B0502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userDrawn="1">
            <p:ph type="dt" sz="half" idx="10"/>
          </p:nvPr>
        </p:nvSpPr>
        <p:spPr/>
        <p:txBody>
          <a:bodyPr/>
          <a:lstStyle/>
          <a:p>
            <a:endParaRPr lang="en-GB"/>
          </a:p>
        </p:txBody>
      </p:sp>
      <p:sp>
        <p:nvSpPr>
          <p:cNvPr id="5" name="Footer Placeholder 4"/>
          <p:cNvSpPr>
            <a:spLocks noGrp="1"/>
          </p:cNvSpPr>
          <p:nvPr userDrawn="1">
            <p:ph type="ftr" sz="quarter" idx="11"/>
          </p:nvPr>
        </p:nvSpPr>
        <p:spPr/>
        <p:txBody>
          <a:bodyPr/>
          <a:lstStyle/>
          <a:p>
            <a:r>
              <a:rPr lang="en-GB"/>
              <a:t>Insert document classification (edit via 'Header &amp; Footer')</a:t>
            </a:r>
          </a:p>
        </p:txBody>
      </p:sp>
      <p:sp>
        <p:nvSpPr>
          <p:cNvPr id="6" name="Slide Number Placeholder 5"/>
          <p:cNvSpPr>
            <a:spLocks noGrp="1"/>
          </p:cNvSpPr>
          <p:nvPr userDrawn="1">
            <p:ph type="sldNum" sz="quarter" idx="12"/>
          </p:nvPr>
        </p:nvSpPr>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2534719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Closing slide">
    <p:bg>
      <p:bgPr>
        <a:solidFill>
          <a:srgbClr val="12273F"/>
        </a:solid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rotWithShape="1">
          <a:blip r:embed="rId2">
            <a:extLst>
              <a:ext uri="{28A0092B-C50C-407E-A947-70E740481C1C}">
                <a14:useLocalDpi xmlns:a14="http://schemas.microsoft.com/office/drawing/2010/main" val="0"/>
              </a:ext>
            </a:extLst>
          </a:blip>
          <a:srcRect t="6093" b="9264"/>
          <a:stretch/>
        </p:blipFill>
        <p:spPr>
          <a:xfrm>
            <a:off x="0" y="-27214"/>
            <a:ext cx="12192000" cy="6879771"/>
          </a:xfrm>
          <a:prstGeom prst="rect">
            <a:avLst/>
          </a:prstGeom>
        </p:spPr>
      </p:pic>
      <p:pic>
        <p:nvPicPr>
          <p:cNvPr id="4" name="Picture 3"/>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4127500" y="1441671"/>
            <a:ext cx="3942000" cy="3942000"/>
          </a:xfrm>
          <a:prstGeom prst="rect">
            <a:avLst/>
          </a:prstGeom>
        </p:spPr>
      </p:pic>
    </p:spTree>
    <p:extLst>
      <p:ext uri="{BB962C8B-B14F-4D97-AF65-F5344CB8AC3E}">
        <p14:creationId xmlns:p14="http://schemas.microsoft.com/office/powerpoint/2010/main" val="91004057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68000" y="457200"/>
            <a:ext cx="11277600" cy="912814"/>
          </a:xfrm>
          <a:prstGeom prst="rect">
            <a:avLst/>
          </a:prstGeom>
        </p:spPr>
        <p:txBody>
          <a:bodyPr vert="horz" wrap="square" lIns="0" tIns="0" rIns="0" bIns="0"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t>Click to edit Master title style</a:t>
            </a:r>
            <a:endParaRPr lang="en-GB" dirty="0"/>
          </a:p>
        </p:txBody>
      </p:sp>
      <p:sp>
        <p:nvSpPr>
          <p:cNvPr id="4" name="Date Placeholder 3"/>
          <p:cNvSpPr>
            <a:spLocks noGrp="1"/>
          </p:cNvSpPr>
          <p:nvPr>
            <p:ph type="dt" sz="half" idx="2"/>
          </p:nvPr>
        </p:nvSpPr>
        <p:spPr>
          <a:xfrm>
            <a:off x="457200" y="6383971"/>
            <a:ext cx="2593975" cy="365125"/>
          </a:xfrm>
          <a:prstGeom prst="rect">
            <a:avLst/>
          </a:prstGeom>
        </p:spPr>
        <p:txBody>
          <a:bodyPr vert="horz" lIns="0" tIns="45720" rIns="91440" bIns="45720" rtlCol="0" anchor="ctr"/>
          <a:lstStyle>
            <a:lvl1pPr algn="l">
              <a:defRPr sz="1200">
                <a:solidFill>
                  <a:schemeClr val="tx1">
                    <a:tint val="75000"/>
                  </a:schemeClr>
                </a:solidFill>
                <a:latin typeface="Arial" panose="020B0604020202020204" pitchFamily="34" charset="0"/>
                <a:cs typeface="Arial" panose="020B0604020202020204" pitchFamily="34" charset="0"/>
              </a:defRPr>
            </a:lvl1pPr>
          </a:lstStyle>
          <a:p>
            <a:endParaRPr lang="en-GB" dirty="0"/>
          </a:p>
        </p:txBody>
      </p:sp>
      <p:sp>
        <p:nvSpPr>
          <p:cNvPr id="5" name="Footer Placeholder 4"/>
          <p:cNvSpPr>
            <a:spLocks noGrp="1"/>
          </p:cNvSpPr>
          <p:nvPr>
            <p:ph type="ftr" sz="quarter" idx="3"/>
          </p:nvPr>
        </p:nvSpPr>
        <p:spPr>
          <a:xfrm>
            <a:off x="3051175" y="6383971"/>
            <a:ext cx="6096000" cy="365125"/>
          </a:xfrm>
          <a:prstGeom prst="rect">
            <a:avLst/>
          </a:prstGeom>
        </p:spPr>
        <p:txBody>
          <a:bodyPr vert="horz" lIns="91440" tIns="45720" rIns="91440" bIns="45720" rtlCol="0" anchor="ctr"/>
          <a:lstStyle>
            <a:lvl1pPr algn="ctr">
              <a:defRPr sz="1200">
                <a:solidFill>
                  <a:schemeClr val="tx1">
                    <a:tint val="75000"/>
                  </a:schemeClr>
                </a:solidFill>
                <a:latin typeface="Arial" panose="020B0604020202020204" pitchFamily="34" charset="0"/>
                <a:cs typeface="Arial" panose="020B0604020202020204" pitchFamily="34" charset="0"/>
              </a:defRPr>
            </a:lvl1pPr>
          </a:lstStyle>
          <a:p>
            <a:r>
              <a:rPr lang="en-GB" dirty="0"/>
              <a:t>Insert document classification (edit via 'Header &amp; Footer')</a:t>
            </a:r>
          </a:p>
        </p:txBody>
      </p:sp>
      <p:sp>
        <p:nvSpPr>
          <p:cNvPr id="6" name="Slide Number Placeholder 5"/>
          <p:cNvSpPr>
            <a:spLocks noGrp="1"/>
          </p:cNvSpPr>
          <p:nvPr>
            <p:ph type="sldNum" sz="quarter" idx="4"/>
          </p:nvPr>
        </p:nvSpPr>
        <p:spPr>
          <a:xfrm>
            <a:off x="10668000" y="6383971"/>
            <a:ext cx="1060450" cy="369570"/>
          </a:xfrm>
          <a:prstGeom prst="rect">
            <a:avLst/>
          </a:prstGeom>
        </p:spPr>
        <p:txBody>
          <a:bodyPr vert="horz" lIns="91440" tIns="45720" rIns="0" bIns="45720" rtlCol="0" anchor="ctr"/>
          <a:lstStyle>
            <a:lvl1pPr algn="r">
              <a:defRPr sz="1200">
                <a:solidFill>
                  <a:schemeClr val="tx1">
                    <a:tint val="75000"/>
                  </a:schemeClr>
                </a:solidFill>
                <a:latin typeface="Arial" panose="020B0604020202020204" pitchFamily="34" charset="0"/>
                <a:cs typeface="Arial" panose="020B0604020202020204" pitchFamily="34" charset="0"/>
              </a:defRPr>
            </a:lvl1pPr>
          </a:lstStyle>
          <a:p>
            <a:fld id="{B0B34E4B-25F1-4D72-B319-B9B5A0ABC919}" type="slidenum">
              <a:rPr lang="en-GB" smtClean="0"/>
              <a:pPr/>
              <a:t>‹#›</a:t>
            </a:fld>
            <a:endParaRPr lang="en-GB" dirty="0"/>
          </a:p>
        </p:txBody>
      </p:sp>
      <p:sp>
        <p:nvSpPr>
          <p:cNvPr id="40" name="Rectangle 39"/>
          <p:cNvSpPr/>
          <p:nvPr/>
        </p:nvSpPr>
        <p:spPr>
          <a:xfrm>
            <a:off x="455296" y="0"/>
            <a:ext cx="6508722" cy="2895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1" name="Rectangle 40"/>
          <p:cNvSpPr/>
          <p:nvPr/>
        </p:nvSpPr>
        <p:spPr>
          <a:xfrm>
            <a:off x="6964018" y="0"/>
            <a:ext cx="2858162" cy="2895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2" name="Rectangle 41"/>
          <p:cNvSpPr/>
          <p:nvPr userDrawn="1"/>
        </p:nvSpPr>
        <p:spPr>
          <a:xfrm>
            <a:off x="9822180" y="0"/>
            <a:ext cx="1912620" cy="289560"/>
          </a:xfrm>
          <a:prstGeom prst="rect">
            <a:avLst/>
          </a:prstGeom>
          <a:solidFill>
            <a:srgbClr val="77E3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 Placeholder 2"/>
          <p:cNvSpPr>
            <a:spLocks noGrp="1"/>
          </p:cNvSpPr>
          <p:nvPr>
            <p:ph type="body" idx="1"/>
          </p:nvPr>
        </p:nvSpPr>
        <p:spPr>
          <a:xfrm>
            <a:off x="468000" y="1752599"/>
            <a:ext cx="11277600" cy="4627085"/>
          </a:xfrm>
          <a:prstGeom prst="rect">
            <a:avLst/>
          </a:prstGeom>
        </p:spPr>
        <p:txBody>
          <a:bodyPr vert="horz" lIns="0" tIns="0" rIns="0" bIns="0" rtlCol="0">
            <a:no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448064393"/>
      </p:ext>
    </p:extLst>
  </p:cSld>
  <p:clrMap bg1="lt1" tx1="dk1" bg2="lt2" tx2="dk2" accent1="accent1" accent2="accent2" accent3="accent3" accent4="accent4" accent5="accent5" accent6="accent6" hlink="hlink" folHlink="folHlink"/>
  <p:sldLayoutIdLst>
    <p:sldLayoutId id="2147483742" r:id="rId1"/>
    <p:sldLayoutId id="2147483716" r:id="rId2"/>
    <p:sldLayoutId id="2147483748" r:id="rId3"/>
    <p:sldLayoutId id="2147483721" r:id="rId4"/>
    <p:sldLayoutId id="2147483747" r:id="rId5"/>
    <p:sldLayoutId id="2147483731" r:id="rId6"/>
    <p:sldLayoutId id="2147483739" r:id="rId7"/>
  </p:sldLayoutIdLst>
  <p:hf sldNum="0" hdr="0" dt="0"/>
  <p:txStyles>
    <p:titleStyle>
      <a:lvl1pPr marL="0" marR="0" indent="0" algn="l" defTabSz="914400" rtl="0" eaLnBrk="1" fontAlgn="auto" latinLnBrk="0" hangingPunct="1">
        <a:lnSpc>
          <a:spcPct val="100000"/>
        </a:lnSpc>
        <a:spcBef>
          <a:spcPts val="0"/>
        </a:spcBef>
        <a:spcAft>
          <a:spcPts val="0"/>
        </a:spcAft>
        <a:buClrTx/>
        <a:buSzTx/>
        <a:buFontTx/>
        <a:buNone/>
        <a:tabLst/>
        <a:defRPr lang="en-GB" sz="2800" b="1" kern="1200" baseline="0" noProof="0" dirty="0">
          <a:solidFill>
            <a:srgbClr val="12273F"/>
          </a:solidFill>
          <a:latin typeface="Century Gothic" panose="020B0502020202020204" pitchFamily="34" charset="0"/>
          <a:ea typeface="+mj-ea"/>
          <a:cs typeface="+mj-cs"/>
        </a:defRPr>
      </a:lvl1pPr>
    </p:titleStyle>
    <p:bodyStyle>
      <a:lvl1pPr marL="288000" marR="0" indent="-28800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sz="2400" kern="1200" baseline="0">
          <a:solidFill>
            <a:schemeClr val="tx1"/>
          </a:solidFill>
          <a:latin typeface="Arial" panose="020B0604020202020204" pitchFamily="34" charset="0"/>
          <a:ea typeface="+mn-ea"/>
          <a:cs typeface="Arial" panose="020B0604020202020204" pitchFamily="34" charset="0"/>
        </a:defRPr>
      </a:lvl1pPr>
      <a:lvl2pPr marL="576000" indent="-288000" algn="l" defTabSz="914400" rtl="0" eaLnBrk="1" latinLnBrk="0" hangingPunct="1">
        <a:lnSpc>
          <a:spcPct val="100000"/>
        </a:lnSpc>
        <a:spcBef>
          <a:spcPts val="0"/>
        </a:spcBef>
        <a:spcAft>
          <a:spcPts val="600"/>
        </a:spcAft>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2pPr>
      <a:lvl3pPr marL="864000" indent="-288000" algn="l" defTabSz="914400" rtl="0" eaLnBrk="1" latinLnBrk="0" hangingPunct="1">
        <a:lnSpc>
          <a:spcPct val="100000"/>
        </a:lnSpc>
        <a:spcBef>
          <a:spcPts val="0"/>
        </a:spcBef>
        <a:spcAft>
          <a:spcPts val="600"/>
        </a:spcAft>
        <a:buFont typeface="Arial" panose="020B0604020202020204" pitchFamily="34" charset="0"/>
        <a:buChar char="•"/>
        <a:defRPr sz="1600" b="0" kern="1200">
          <a:solidFill>
            <a:schemeClr val="tx1"/>
          </a:solidFill>
          <a:latin typeface="Arial" panose="020B0604020202020204" pitchFamily="34" charset="0"/>
          <a:ea typeface="+mn-ea"/>
          <a:cs typeface="Arial" panose="020B0604020202020204" pitchFamily="34" charset="0"/>
        </a:defRPr>
      </a:lvl3pPr>
      <a:lvl4pPr marL="0" indent="0" algn="l" defTabSz="914400" rtl="0" eaLnBrk="1" latinLnBrk="0" hangingPunct="1">
        <a:lnSpc>
          <a:spcPct val="100000"/>
        </a:lnSpc>
        <a:spcBef>
          <a:spcPts val="0"/>
        </a:spcBef>
        <a:spcAft>
          <a:spcPts val="600"/>
        </a:spcAft>
        <a:buFontTx/>
        <a:buNone/>
        <a:defRPr sz="2400" kern="1200">
          <a:solidFill>
            <a:schemeClr val="tx1"/>
          </a:solidFill>
          <a:latin typeface="Arial" panose="020B0604020202020204" pitchFamily="34" charset="0"/>
          <a:ea typeface="+mn-ea"/>
          <a:cs typeface="Arial" panose="020B0604020202020204" pitchFamily="34" charset="0"/>
        </a:defRPr>
      </a:lvl4pPr>
      <a:lvl5pPr marL="0" indent="0" algn="l" defTabSz="914400" rtl="0" eaLnBrk="1" latinLnBrk="0" hangingPunct="1">
        <a:lnSpc>
          <a:spcPct val="100000"/>
        </a:lnSpc>
        <a:spcBef>
          <a:spcPts val="0"/>
        </a:spcBef>
        <a:spcAft>
          <a:spcPts val="600"/>
        </a:spcAft>
        <a:buFont typeface="Arial" panose="020B0604020202020204" pitchFamily="34" charset="0"/>
        <a:buNone/>
        <a:defRPr sz="2000" kern="1200">
          <a:solidFill>
            <a:schemeClr val="tx1"/>
          </a:solidFill>
          <a:latin typeface="Arial" panose="020B0604020202020204" pitchFamily="34" charset="0"/>
          <a:ea typeface="+mn-ea"/>
          <a:cs typeface="Arial" panose="020B0604020202020204" pitchFamily="34" charset="0"/>
        </a:defRPr>
      </a:lvl5pPr>
      <a:lvl6pPr marL="0" indent="0" algn="l" defTabSz="914400" rtl="0" eaLnBrk="1" latinLnBrk="0" hangingPunct="1">
        <a:lnSpc>
          <a:spcPct val="100000"/>
        </a:lnSpc>
        <a:spcBef>
          <a:spcPts val="0"/>
        </a:spcBef>
        <a:spcAft>
          <a:spcPts val="600"/>
        </a:spcAft>
        <a:buFont typeface="Arial" panose="020B0604020202020204" pitchFamily="34" charset="0"/>
        <a:buNone/>
        <a:defRPr sz="1600" b="0" kern="1200">
          <a:solidFill>
            <a:schemeClr val="tx1"/>
          </a:solidFill>
          <a:latin typeface="Arial" panose="020B0604020202020204" pitchFamily="34" charset="0"/>
          <a:ea typeface="+mn-ea"/>
          <a:cs typeface="Arial" panose="020B0604020202020204" pitchFamily="34" charset="0"/>
        </a:defRPr>
      </a:lvl6pPr>
      <a:lvl7pPr marL="0" indent="0" algn="l" defTabSz="914400" rtl="0" eaLnBrk="1" latinLnBrk="0" hangingPunct="1">
        <a:lnSpc>
          <a:spcPct val="100000"/>
        </a:lnSpc>
        <a:spcBef>
          <a:spcPts val="0"/>
        </a:spcBef>
        <a:spcAft>
          <a:spcPts val="600"/>
        </a:spcAft>
        <a:buFont typeface="Arial" panose="020B0604020202020204" pitchFamily="34" charset="0"/>
        <a:buNone/>
        <a:defRPr sz="2800" kern="1200">
          <a:solidFill>
            <a:schemeClr val="accent2"/>
          </a:solidFill>
          <a:latin typeface="Arial" panose="020B0604020202020204" pitchFamily="34" charset="0"/>
          <a:ea typeface="+mn-ea"/>
          <a:cs typeface="Arial" panose="020B0604020202020204" pitchFamily="34" charset="0"/>
        </a:defRPr>
      </a:lvl7pPr>
      <a:lvl8pPr marL="0" indent="0" algn="ctr" defTabSz="914400" rtl="0" eaLnBrk="1" latinLnBrk="0" hangingPunct="1">
        <a:lnSpc>
          <a:spcPct val="100000"/>
        </a:lnSpc>
        <a:spcBef>
          <a:spcPts val="0"/>
        </a:spcBef>
        <a:spcAft>
          <a:spcPts val="600"/>
        </a:spcAft>
        <a:buFont typeface="Arial" panose="020B0604020202020204" pitchFamily="34" charset="0"/>
        <a:buNone/>
        <a:defRPr sz="20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594">
          <p15:clr>
            <a:srgbClr val="F26B43"/>
          </p15:clr>
        </p15:guide>
        <p15:guide id="2" pos="3840">
          <p15:clr>
            <a:srgbClr val="F26B43"/>
          </p15:clr>
        </p15:guide>
        <p15:guide id="3" orient="horz" pos="863">
          <p15:clr>
            <a:srgbClr val="F26B43"/>
          </p15:clr>
        </p15:guide>
        <p15:guide id="4" orient="horz" pos="1727">
          <p15:clr>
            <a:srgbClr val="F26B43"/>
          </p15:clr>
        </p15:guide>
        <p15:guide id="5" orient="horz" pos="3456">
          <p15:clr>
            <a:srgbClr val="F26B43"/>
          </p15:clr>
        </p15:guide>
        <p15:guide id="6" pos="4802">
          <p15:clr>
            <a:srgbClr val="F26B43"/>
          </p15:clr>
        </p15:guide>
        <p15:guide id="7" pos="5762">
          <p15:clr>
            <a:srgbClr val="F26B43"/>
          </p15:clr>
        </p15:guide>
        <p15:guide id="8" pos="6720">
          <p15:clr>
            <a:srgbClr val="F26B43"/>
          </p15:clr>
        </p15:guide>
        <p15:guide id="9" pos="7392">
          <p15:clr>
            <a:srgbClr val="F26B43"/>
          </p15:clr>
        </p15:guide>
        <p15:guide id="10" orient="horz" pos="288">
          <p15:clr>
            <a:srgbClr val="F26B43"/>
          </p15:clr>
        </p15:guide>
        <p15:guide id="11" orient="horz" pos="4020">
          <p15:clr>
            <a:srgbClr val="F26B43"/>
          </p15:clr>
        </p15:guide>
        <p15:guide id="12" pos="2880">
          <p15:clr>
            <a:srgbClr val="F26B43"/>
          </p15:clr>
        </p15:guide>
        <p15:guide id="13" pos="1922">
          <p15:clr>
            <a:srgbClr val="F26B43"/>
          </p15:clr>
        </p15:guide>
        <p15:guide id="14" pos="960">
          <p15:clr>
            <a:srgbClr val="F26B43"/>
          </p15:clr>
        </p15:guide>
        <p15:guide id="15" pos="288">
          <p15:clr>
            <a:srgbClr val="F26B43"/>
          </p15:clr>
        </p15:guide>
        <p15:guide id="16" pos="6560">
          <p15:clr>
            <a:srgbClr val="F26B43"/>
          </p15:clr>
        </p15:guide>
        <p15:guide id="18" orient="horz" pos="1104">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C183D7F6-B498-43B3-948B-1728B52AA6E4}">
                <adec:decorative xmlns:adec="http://schemas.microsoft.com/office/drawing/2017/decorative" val="0"/>
              </a:ext>
            </a:extLst>
          </p:cNvPr>
          <p:cNvSpPr>
            <a:spLocks noGrp="1"/>
          </p:cNvSpPr>
          <p:nvPr>
            <p:ph type="title" idx="4294967295"/>
          </p:nvPr>
        </p:nvSpPr>
        <p:spPr>
          <a:xfrm>
            <a:off x="457200" y="1752600"/>
            <a:ext cx="7165975" cy="3735388"/>
          </a:xfrm>
          <a:prstGeom prst="rect">
            <a:avLst/>
          </a:prstGeom>
          <a:noFill/>
          <a:ln>
            <a:noFill/>
            <a:prstDash/>
          </a:ln>
          <a:effectLst/>
        </p:spPr>
        <p:txBody>
          <a:bodyPr rot="0" spcFirstLastPara="0" vertOverflow="overflow" horzOverflow="overflow" vert="horz" wrap="square" lIns="0" tIns="0" rIns="457200" bIns="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2400"/>
              </a:spcAft>
              <a:buClrTx/>
              <a:buSzTx/>
              <a:buFont typeface="Arial" panose="020B0604020202020204" pitchFamily="34" charset="0"/>
              <a:buNone/>
              <a:tabLst/>
              <a:defRPr/>
            </a:pPr>
            <a:r>
              <a:rPr kumimoji="0" lang="en-GB" sz="4000" b="0" i="0" u="none" strike="noStrike" kern="1200" cap="none" spc="0" normalizeH="0" baseline="0" noProof="0" dirty="0">
                <a:ln>
                  <a:noFill/>
                </a:ln>
                <a:solidFill>
                  <a:srgbClr val="E7E6E6"/>
                </a:solidFill>
                <a:effectLst/>
                <a:uLnTx/>
                <a:uFillTx/>
                <a:latin typeface="Century Gothic" panose="020B0502020202020204" pitchFamily="34" charset="0"/>
                <a:ea typeface="+mn-ea"/>
                <a:cs typeface="Arial" panose="020B0604020202020204" pitchFamily="34" charset="0"/>
              </a:rPr>
              <a:t>Monetary Policy Report</a:t>
            </a:r>
            <a:br>
              <a:rPr kumimoji="0" lang="en-GB" sz="4000" b="0" i="0" u="none" strike="noStrike" kern="1200" cap="none" spc="0" normalizeH="0" baseline="0" noProof="0" dirty="0">
                <a:ln>
                  <a:noFill/>
                </a:ln>
                <a:solidFill>
                  <a:srgbClr val="E7E6E6"/>
                </a:solidFill>
                <a:effectLst/>
                <a:uLnTx/>
                <a:uFillTx/>
                <a:latin typeface="Century Gothic" panose="020B0502020202020204" pitchFamily="34" charset="0"/>
                <a:ea typeface="+mn-ea"/>
                <a:cs typeface="Arial" panose="020B0604020202020204" pitchFamily="34" charset="0"/>
              </a:rPr>
            </a:br>
            <a:r>
              <a:rPr kumimoji="0" lang="en-GB" sz="4000" b="0" i="0" u="none" strike="noStrike" kern="1200" cap="none" spc="0" normalizeH="0" baseline="0" noProof="0" dirty="0">
                <a:ln>
                  <a:noFill/>
                </a:ln>
                <a:solidFill>
                  <a:srgbClr val="E7E6E6"/>
                </a:solidFill>
                <a:effectLst/>
                <a:uLnTx/>
                <a:uFillTx/>
                <a:latin typeface="Century Gothic" panose="020B0502020202020204" pitchFamily="34" charset="0"/>
                <a:ea typeface="+mn-ea"/>
                <a:cs typeface="Arial" panose="020B0604020202020204" pitchFamily="34" charset="0"/>
              </a:rPr>
              <a:t>November 2025</a:t>
            </a:r>
          </a:p>
          <a:p>
            <a:pPr marL="0" marR="0" lvl="0" indent="0" algn="l" defTabSz="914400" rtl="0" eaLnBrk="1" fontAlgn="auto" latinLnBrk="0" hangingPunct="1">
              <a:lnSpc>
                <a:spcPct val="100000"/>
              </a:lnSpc>
              <a:spcBef>
                <a:spcPts val="0"/>
              </a:spcBef>
              <a:spcAft>
                <a:spcPts val="2400"/>
              </a:spcAft>
              <a:buClrTx/>
              <a:buSzTx/>
              <a:buFont typeface="Arial" panose="020B0604020202020204" pitchFamily="34" charset="0"/>
              <a:buNone/>
              <a:tabLst/>
              <a:defRPr/>
            </a:pPr>
            <a:r>
              <a:rPr kumimoji="0" lang="en-GB" sz="4000" b="0" i="0" u="none" strike="noStrike" kern="1200" cap="none" spc="0" normalizeH="0" baseline="0" noProof="0" dirty="0">
                <a:ln>
                  <a:noFill/>
                </a:ln>
                <a:solidFill>
                  <a:srgbClr val="E7E6E6"/>
                </a:solidFill>
                <a:effectLst/>
                <a:uLnTx/>
                <a:uFillTx/>
                <a:latin typeface="Century Gothic" panose="020B0502020202020204" pitchFamily="34" charset="0"/>
                <a:ea typeface="+mn-ea"/>
                <a:cs typeface="Arial" panose="020B0604020202020204" pitchFamily="34" charset="0"/>
              </a:rPr>
              <a:t>Outlook and risks</a:t>
            </a:r>
          </a:p>
        </p:txBody>
      </p:sp>
    </p:spTree>
    <p:extLst>
      <p:ext uri="{BB962C8B-B14F-4D97-AF65-F5344CB8AC3E}">
        <p14:creationId xmlns:p14="http://schemas.microsoft.com/office/powerpoint/2010/main" val="332688672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0B1F296-C4FF-E7AF-6484-96B4FD65889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A301479-D5B6-A1F6-870C-B877F3151533}"/>
              </a:ext>
            </a:extLst>
          </p:cNvPr>
          <p:cNvSpPr>
            <a:spLocks noGrp="1"/>
          </p:cNvSpPr>
          <p:nvPr>
            <p:ph type="title"/>
          </p:nvPr>
        </p:nvSpPr>
        <p:spPr>
          <a:xfrm>
            <a:off x="468000" y="457199"/>
            <a:ext cx="11288571" cy="1908629"/>
          </a:xfrm>
        </p:spPr>
        <p:txBody>
          <a:bodyPr/>
          <a:lstStyle/>
          <a:p>
            <a:r>
              <a:rPr lang="en-GB" dirty="0">
                <a:latin typeface="Arial" panose="020B0604020202020204" pitchFamily="34" charset="0"/>
                <a:cs typeface="Arial" panose="020B0604020202020204" pitchFamily="34" charset="0"/>
              </a:rPr>
              <a:t>Chart 3.8: CPI inflation and the output gap in a weaker demand scenario</a:t>
            </a:r>
            <a:r>
              <a:rPr lang="en-GB" b="0" baseline="30000" dirty="0">
                <a:latin typeface="Arial" panose="020B0604020202020204" pitchFamily="34" charset="0"/>
                <a:cs typeface="Arial" panose="020B0604020202020204" pitchFamily="34" charset="0"/>
              </a:rPr>
              <a:t>(a)</a:t>
            </a:r>
          </a:p>
        </p:txBody>
      </p:sp>
      <p:pic>
        <p:nvPicPr>
          <p:cNvPr id="4" name="Picture 3" descr="Inflation would be lower and there would be more slack in a weaker demand scenario.">
            <a:extLst>
              <a:ext uri="{FF2B5EF4-FFF2-40B4-BE49-F238E27FC236}">
                <a16:creationId xmlns:a16="http://schemas.microsoft.com/office/drawing/2014/main" id="{96A8181E-680C-6177-D6F9-BB394DCE78E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57367" y="1073885"/>
            <a:ext cx="11292840" cy="3997843"/>
          </a:xfrm>
          <a:prstGeom prst="rect">
            <a:avLst/>
          </a:prstGeom>
        </p:spPr>
      </p:pic>
    </p:spTree>
    <p:extLst>
      <p:ext uri="{BB962C8B-B14F-4D97-AF65-F5344CB8AC3E}">
        <p14:creationId xmlns:p14="http://schemas.microsoft.com/office/powerpoint/2010/main" val="73099660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20DC77C-2054-ADB2-2BED-19E93585415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76C4FA0-6930-44AB-93FE-F4467EF73A20}"/>
              </a:ext>
            </a:extLst>
          </p:cNvPr>
          <p:cNvSpPr>
            <a:spLocks noGrp="1"/>
          </p:cNvSpPr>
          <p:nvPr>
            <p:ph type="title"/>
          </p:nvPr>
        </p:nvSpPr>
        <p:spPr>
          <a:xfrm>
            <a:off x="468002" y="457199"/>
            <a:ext cx="5169005" cy="2495551"/>
          </a:xfrm>
        </p:spPr>
        <p:txBody>
          <a:bodyPr/>
          <a:lstStyle/>
          <a:p>
            <a:r>
              <a:rPr lang="en-GB" dirty="0">
                <a:latin typeface="Arial" panose="020B0604020202020204" pitchFamily="34" charset="0"/>
                <a:cs typeface="Arial" panose="020B0604020202020204" pitchFamily="34" charset="0"/>
              </a:rPr>
              <a:t>Chart 3.1: CPI inflation is expected to decline and GDP growth to rise modestly in the medium term, while the unemployment rate picks up to just above 5% by mid-2026</a:t>
            </a:r>
            <a:br>
              <a:rPr lang="en-GB"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Annual CPI inflation, GDP growth and the unemployment rate</a:t>
            </a:r>
            <a:r>
              <a:rPr lang="en-GB" b="0" baseline="30000" dirty="0">
                <a:latin typeface="Arial" panose="020B0604020202020204" pitchFamily="34" charset="0"/>
                <a:cs typeface="Arial" panose="020B0604020202020204" pitchFamily="34" charset="0"/>
              </a:rPr>
              <a:t>(a)</a:t>
            </a:r>
          </a:p>
        </p:txBody>
      </p:sp>
      <p:pic>
        <p:nvPicPr>
          <p:cNvPr id="8" name="Picture 7" descr="Shaded fan charts showing the probability of various outcomes for GDP growth, unemployment, and CPI inflation (wide bands). The distribution widens over the forecast period to reflect uncertainty around the outlook for these variables.">
            <a:extLst>
              <a:ext uri="{FF2B5EF4-FFF2-40B4-BE49-F238E27FC236}">
                <a16:creationId xmlns:a16="http://schemas.microsoft.com/office/drawing/2014/main" id="{510280EF-5910-5060-7051-887CCF91E58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118998" y="419100"/>
            <a:ext cx="5605001" cy="6244059"/>
          </a:xfrm>
          <a:prstGeom prst="rect">
            <a:avLst/>
          </a:prstGeom>
        </p:spPr>
      </p:pic>
    </p:spTree>
    <p:extLst>
      <p:ext uri="{BB962C8B-B14F-4D97-AF65-F5344CB8AC3E}">
        <p14:creationId xmlns:p14="http://schemas.microsoft.com/office/powerpoint/2010/main" val="103206737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F040C32-1CC8-6F28-C3F2-5419A9D3C6F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C6BFD00-B603-0A5A-748A-52C78C01F095}"/>
              </a:ext>
            </a:extLst>
          </p:cNvPr>
          <p:cNvSpPr>
            <a:spLocks noGrp="1"/>
          </p:cNvSpPr>
          <p:nvPr>
            <p:ph type="title"/>
          </p:nvPr>
        </p:nvSpPr>
        <p:spPr>
          <a:xfrm>
            <a:off x="468000" y="457199"/>
            <a:ext cx="11288571" cy="769173"/>
          </a:xfrm>
        </p:spPr>
        <p:txBody>
          <a:bodyPr/>
          <a:lstStyle/>
          <a:p>
            <a:r>
              <a:rPr lang="en-GB" dirty="0">
                <a:latin typeface="Arial" panose="020B0604020202020204" pitchFamily="34" charset="0"/>
                <a:cs typeface="Arial" panose="020B0604020202020204" pitchFamily="34" charset="0"/>
              </a:rPr>
              <a:t>Table 3.A: Forecast summary</a:t>
            </a:r>
            <a:r>
              <a:rPr lang="en-GB" b="0" baseline="30000" dirty="0">
                <a:latin typeface="Arial" panose="020B0604020202020204" pitchFamily="34" charset="0"/>
                <a:cs typeface="Arial" panose="020B0604020202020204" pitchFamily="34" charset="0"/>
              </a:rPr>
              <a:t>(a)(b)</a:t>
            </a:r>
            <a:r>
              <a:rPr lang="en-GB" dirty="0">
                <a:latin typeface="Arial" panose="020B0604020202020204" pitchFamily="34" charset="0"/>
                <a:cs typeface="Arial" panose="020B0604020202020204" pitchFamily="34" charset="0"/>
              </a:rPr>
              <a:t> </a:t>
            </a:r>
            <a:endParaRPr lang="en-GB" b="0" baseline="30000" dirty="0">
              <a:latin typeface="Arial" panose="020B0604020202020204" pitchFamily="34" charset="0"/>
              <a:cs typeface="Arial" panose="020B0604020202020204" pitchFamily="34" charset="0"/>
            </a:endParaRPr>
          </a:p>
        </p:txBody>
      </p:sp>
      <p:pic>
        <p:nvPicPr>
          <p:cNvPr id="10" name="Picture 9">
            <a:extLst>
              <a:ext uri="{FF2B5EF4-FFF2-40B4-BE49-F238E27FC236}">
                <a16:creationId xmlns:a16="http://schemas.microsoft.com/office/drawing/2014/main" id="{3F2C811E-3114-FF12-7A28-39233A243358}"/>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446735" y="1027441"/>
            <a:ext cx="11354428" cy="3502027"/>
          </a:xfrm>
          <a:prstGeom prst="rect">
            <a:avLst/>
          </a:prstGeom>
        </p:spPr>
      </p:pic>
    </p:spTree>
    <p:extLst>
      <p:ext uri="{BB962C8B-B14F-4D97-AF65-F5344CB8AC3E}">
        <p14:creationId xmlns:p14="http://schemas.microsoft.com/office/powerpoint/2010/main" val="27016865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7C4A6A0-91F5-DF03-6754-F92F837E7EA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B30E157-E029-4E95-DAC1-4074675D3B9E}"/>
              </a:ext>
            </a:extLst>
          </p:cNvPr>
          <p:cNvSpPr>
            <a:spLocks noGrp="1"/>
          </p:cNvSpPr>
          <p:nvPr>
            <p:ph type="title"/>
          </p:nvPr>
        </p:nvSpPr>
        <p:spPr>
          <a:xfrm>
            <a:off x="468000" y="457199"/>
            <a:ext cx="11288571" cy="1908629"/>
          </a:xfrm>
        </p:spPr>
        <p:txBody>
          <a:bodyPr/>
          <a:lstStyle/>
          <a:p>
            <a:r>
              <a:rPr lang="en-GB" dirty="0">
                <a:latin typeface="Arial" panose="020B0604020202020204" pitchFamily="34" charset="0"/>
                <a:cs typeface="Arial" panose="020B0604020202020204" pitchFamily="34" charset="0"/>
              </a:rPr>
              <a:t>Chart 3.2: The household saving ratio has risen in recent years</a:t>
            </a:r>
            <a:br>
              <a:rPr lang="en-GB"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Household saving ratio</a:t>
            </a:r>
            <a:r>
              <a:rPr lang="en-GB" b="0" baseline="30000" dirty="0">
                <a:latin typeface="Arial" panose="020B0604020202020204" pitchFamily="34" charset="0"/>
                <a:cs typeface="Arial" panose="020B0604020202020204" pitchFamily="34" charset="0"/>
              </a:rPr>
              <a:t>(a)</a:t>
            </a:r>
          </a:p>
        </p:txBody>
      </p:sp>
      <p:pic>
        <p:nvPicPr>
          <p:cNvPr id="4" name="Picture 3" descr="The saving rate ticked up slightly in 2025 Q2 after a fall in 2025 Q1, following two years of steady increases.">
            <a:extLst>
              <a:ext uri="{FF2B5EF4-FFF2-40B4-BE49-F238E27FC236}">
                <a16:creationId xmlns:a16="http://schemas.microsoft.com/office/drawing/2014/main" id="{B578F8D9-D5CC-33EE-5658-FB2AD97FE00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68000" y="1411517"/>
            <a:ext cx="11300184" cy="3744187"/>
          </a:xfrm>
          <a:prstGeom prst="rect">
            <a:avLst/>
          </a:prstGeom>
        </p:spPr>
      </p:pic>
    </p:spTree>
    <p:extLst>
      <p:ext uri="{BB962C8B-B14F-4D97-AF65-F5344CB8AC3E}">
        <p14:creationId xmlns:p14="http://schemas.microsoft.com/office/powerpoint/2010/main" val="372994100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932013F-2E8A-3A0B-F955-787F98CD9FA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30B982E-69E4-C049-9E4C-990E435ECC7E}"/>
              </a:ext>
            </a:extLst>
          </p:cNvPr>
          <p:cNvSpPr>
            <a:spLocks noGrp="1"/>
          </p:cNvSpPr>
          <p:nvPr>
            <p:ph type="title"/>
          </p:nvPr>
        </p:nvSpPr>
        <p:spPr>
          <a:xfrm>
            <a:off x="468000" y="457199"/>
            <a:ext cx="11288571" cy="1908629"/>
          </a:xfrm>
        </p:spPr>
        <p:txBody>
          <a:bodyPr/>
          <a:lstStyle/>
          <a:p>
            <a:r>
              <a:rPr lang="en-GB" dirty="0">
                <a:latin typeface="Arial" panose="020B0604020202020204" pitchFamily="34" charset="0"/>
                <a:cs typeface="Arial" panose="020B0604020202020204" pitchFamily="34" charset="0"/>
              </a:rPr>
              <a:t>Chart 3.3: There is uncertainty around the level of the output gap</a:t>
            </a:r>
            <a:br>
              <a:rPr lang="en-GB"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Model-based estimates of the output gap</a:t>
            </a:r>
            <a:r>
              <a:rPr lang="en-GB" b="0" baseline="30000" dirty="0">
                <a:latin typeface="Arial" panose="020B0604020202020204" pitchFamily="34" charset="0"/>
                <a:cs typeface="Arial" panose="020B0604020202020204" pitchFamily="34" charset="0"/>
              </a:rPr>
              <a:t>(a)</a:t>
            </a:r>
          </a:p>
        </p:txBody>
      </p:sp>
      <p:pic>
        <p:nvPicPr>
          <p:cNvPr id="4" name="Picture 3" descr="Estimates of the output gap suggest slack has increased, though nominal variables remain elevated.">
            <a:extLst>
              <a:ext uri="{FF2B5EF4-FFF2-40B4-BE49-F238E27FC236}">
                <a16:creationId xmlns:a16="http://schemas.microsoft.com/office/drawing/2014/main" id="{11B1790B-3278-7332-B555-370B9D1ADD7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68000" y="1411513"/>
            <a:ext cx="11285224" cy="3700131"/>
          </a:xfrm>
          <a:prstGeom prst="rect">
            <a:avLst/>
          </a:prstGeom>
        </p:spPr>
      </p:pic>
    </p:spTree>
    <p:extLst>
      <p:ext uri="{BB962C8B-B14F-4D97-AF65-F5344CB8AC3E}">
        <p14:creationId xmlns:p14="http://schemas.microsoft.com/office/powerpoint/2010/main" val="52251376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A857BBE-458D-E72C-FB46-FE07631C205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CD1ECAA-416E-6689-34F2-17184E3840B6}"/>
              </a:ext>
            </a:extLst>
          </p:cNvPr>
          <p:cNvSpPr>
            <a:spLocks noGrp="1"/>
          </p:cNvSpPr>
          <p:nvPr>
            <p:ph type="title"/>
          </p:nvPr>
        </p:nvSpPr>
        <p:spPr>
          <a:xfrm>
            <a:off x="468000" y="457199"/>
            <a:ext cx="11288571" cy="1908629"/>
          </a:xfrm>
        </p:spPr>
        <p:txBody>
          <a:bodyPr/>
          <a:lstStyle/>
          <a:p>
            <a:r>
              <a:rPr lang="en-GB" dirty="0">
                <a:latin typeface="Arial" panose="020B0604020202020204" pitchFamily="34" charset="0"/>
                <a:cs typeface="Arial" panose="020B0604020202020204" pitchFamily="34" charset="0"/>
              </a:rPr>
              <a:t>Chart 3.4: There is uncertainty about the degree of monetary policy restrictiveness</a:t>
            </a:r>
            <a:br>
              <a:rPr lang="en-GB"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Average real-rate gaps in November 2025</a:t>
            </a:r>
            <a:r>
              <a:rPr lang="en-GB" b="0" baseline="30000" dirty="0">
                <a:latin typeface="Arial" panose="020B0604020202020204" pitchFamily="34" charset="0"/>
                <a:cs typeface="Arial" panose="020B0604020202020204" pitchFamily="34" charset="0"/>
              </a:rPr>
              <a:t>(a)</a:t>
            </a:r>
          </a:p>
        </p:txBody>
      </p:sp>
      <p:pic>
        <p:nvPicPr>
          <p:cNvPr id="4" name="Picture 3" descr="The real-rate gap is positive according to some approaches but could be negative according to others. ">
            <a:extLst>
              <a:ext uri="{FF2B5EF4-FFF2-40B4-BE49-F238E27FC236}">
                <a16:creationId xmlns:a16="http://schemas.microsoft.com/office/drawing/2014/main" id="{22793E2A-911C-BAE0-C7DD-925F5AA7B30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67999" y="1818995"/>
            <a:ext cx="11259251" cy="4730658"/>
          </a:xfrm>
          <a:prstGeom prst="rect">
            <a:avLst/>
          </a:prstGeom>
        </p:spPr>
      </p:pic>
    </p:spTree>
    <p:extLst>
      <p:ext uri="{BB962C8B-B14F-4D97-AF65-F5344CB8AC3E}">
        <p14:creationId xmlns:p14="http://schemas.microsoft.com/office/powerpoint/2010/main" val="282405909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094F869-4DE0-D3B8-9888-F42DC9B4DCA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6E3416C-2842-1655-AF53-65BABDE9E325}"/>
              </a:ext>
            </a:extLst>
          </p:cNvPr>
          <p:cNvSpPr>
            <a:spLocks noGrp="1"/>
          </p:cNvSpPr>
          <p:nvPr>
            <p:ph type="title"/>
          </p:nvPr>
        </p:nvSpPr>
        <p:spPr>
          <a:xfrm>
            <a:off x="468000" y="457199"/>
            <a:ext cx="11288571" cy="1908629"/>
          </a:xfrm>
        </p:spPr>
        <p:txBody>
          <a:bodyPr/>
          <a:lstStyle/>
          <a:p>
            <a:r>
              <a:rPr lang="en-GB" dirty="0">
                <a:latin typeface="Arial" panose="020B0604020202020204" pitchFamily="34" charset="0"/>
                <a:cs typeface="Arial" panose="020B0604020202020204" pitchFamily="34" charset="0"/>
              </a:rPr>
              <a:t>Chart 3.5: In an inflation persistence scenario, illustrative Taylor-type rules imply that policy would be somewhat tighter than under a comparable central projection</a:t>
            </a:r>
            <a:br>
              <a:rPr lang="en-GB"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Evolution of Bank Rate in an inflation persistence scenario</a:t>
            </a:r>
            <a:r>
              <a:rPr lang="en-GB" b="0" baseline="30000" dirty="0">
                <a:latin typeface="Arial" panose="020B0604020202020204" pitchFamily="34" charset="0"/>
                <a:cs typeface="Arial" panose="020B0604020202020204" pitchFamily="34" charset="0"/>
              </a:rPr>
              <a:t>(a)</a:t>
            </a:r>
          </a:p>
        </p:txBody>
      </p:sp>
      <p:pic>
        <p:nvPicPr>
          <p:cNvPr id="4" name="Picture 3" descr="Bank Rate would have to be higher in an inflation persistence scenario over the next three years on average according to two Taylor-type policy rules. ">
            <a:extLst>
              <a:ext uri="{FF2B5EF4-FFF2-40B4-BE49-F238E27FC236}">
                <a16:creationId xmlns:a16="http://schemas.microsoft.com/office/drawing/2014/main" id="{D3AAC49F-6C01-D2AE-E773-A815BAF27FD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325895" y="2161331"/>
            <a:ext cx="9572779" cy="4398955"/>
          </a:xfrm>
          <a:prstGeom prst="rect">
            <a:avLst/>
          </a:prstGeom>
        </p:spPr>
      </p:pic>
    </p:spTree>
    <p:extLst>
      <p:ext uri="{BB962C8B-B14F-4D97-AF65-F5344CB8AC3E}">
        <p14:creationId xmlns:p14="http://schemas.microsoft.com/office/powerpoint/2010/main" val="126691256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E4CBCAB-0F49-63BD-9C71-45BF227564A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D11E62D-F2A2-E133-32E3-CCC7E97FFC35}"/>
              </a:ext>
            </a:extLst>
          </p:cNvPr>
          <p:cNvSpPr>
            <a:spLocks noGrp="1"/>
          </p:cNvSpPr>
          <p:nvPr>
            <p:ph type="title"/>
          </p:nvPr>
        </p:nvSpPr>
        <p:spPr>
          <a:xfrm>
            <a:off x="468000" y="457199"/>
            <a:ext cx="11288571" cy="1908629"/>
          </a:xfrm>
        </p:spPr>
        <p:txBody>
          <a:bodyPr/>
          <a:lstStyle/>
          <a:p>
            <a:r>
              <a:rPr lang="en-GB" dirty="0">
                <a:latin typeface="Arial" panose="020B0604020202020204" pitchFamily="34" charset="0"/>
                <a:cs typeface="Arial" panose="020B0604020202020204" pitchFamily="34" charset="0"/>
              </a:rPr>
              <a:t>Chart 3.6: CPI inflation and the output gap in an inflation persistence scenario</a:t>
            </a:r>
            <a:r>
              <a:rPr lang="en-GB" b="0" baseline="30000" dirty="0">
                <a:latin typeface="Arial" panose="020B0604020202020204" pitchFamily="34" charset="0"/>
                <a:cs typeface="Arial" panose="020B0604020202020204" pitchFamily="34" charset="0"/>
              </a:rPr>
              <a:t>(a)</a:t>
            </a:r>
          </a:p>
        </p:txBody>
      </p:sp>
      <p:pic>
        <p:nvPicPr>
          <p:cNvPr id="4" name="Picture 3" descr="Inflation would be higher and there would be more slack in an inflation persistence scenario.">
            <a:extLst>
              <a:ext uri="{FF2B5EF4-FFF2-40B4-BE49-F238E27FC236}">
                <a16:creationId xmlns:a16="http://schemas.microsoft.com/office/drawing/2014/main" id="{EAC03169-CCF8-85C6-0EF4-773C3AC0D8E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46062" y="1410902"/>
            <a:ext cx="11281036" cy="3993664"/>
          </a:xfrm>
          <a:prstGeom prst="rect">
            <a:avLst/>
          </a:prstGeom>
        </p:spPr>
      </p:pic>
    </p:spTree>
    <p:extLst>
      <p:ext uri="{BB962C8B-B14F-4D97-AF65-F5344CB8AC3E}">
        <p14:creationId xmlns:p14="http://schemas.microsoft.com/office/powerpoint/2010/main" val="384881869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70A1CA6-552A-1F5D-A7BF-F12A449AE13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078D9D5-D7E7-A200-0807-EA31826E6E63}"/>
              </a:ext>
            </a:extLst>
          </p:cNvPr>
          <p:cNvSpPr>
            <a:spLocks noGrp="1"/>
          </p:cNvSpPr>
          <p:nvPr>
            <p:ph type="title"/>
          </p:nvPr>
        </p:nvSpPr>
        <p:spPr>
          <a:xfrm>
            <a:off x="468000" y="457199"/>
            <a:ext cx="11288571" cy="1908629"/>
          </a:xfrm>
        </p:spPr>
        <p:txBody>
          <a:bodyPr/>
          <a:lstStyle/>
          <a:p>
            <a:r>
              <a:rPr lang="en-GB" dirty="0">
                <a:latin typeface="Arial" panose="020B0604020202020204" pitchFamily="34" charset="0"/>
                <a:cs typeface="Arial" panose="020B0604020202020204" pitchFamily="34" charset="0"/>
              </a:rPr>
              <a:t>Chart 3.7: In a weaker demand scenario, illustrative Taylor-type rules imply that policy would be materially looser than under a comparable central projection</a:t>
            </a:r>
            <a:br>
              <a:rPr lang="en-GB"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Evolution of Bank Rate in a weaker demand scenario</a:t>
            </a:r>
            <a:r>
              <a:rPr lang="en-GB" b="0" baseline="30000" dirty="0">
                <a:latin typeface="Arial" panose="020B0604020202020204" pitchFamily="34" charset="0"/>
                <a:cs typeface="Arial" panose="020B0604020202020204" pitchFamily="34" charset="0"/>
              </a:rPr>
              <a:t>(a)</a:t>
            </a:r>
          </a:p>
        </p:txBody>
      </p:sp>
      <p:pic>
        <p:nvPicPr>
          <p:cNvPr id="4" name="Picture 3" descr="Bank Rate would have to be lower in a weaker demand scenario over the next three years on average according to two Taylor-type policy rules. ">
            <a:extLst>
              <a:ext uri="{FF2B5EF4-FFF2-40B4-BE49-F238E27FC236}">
                <a16:creationId xmlns:a16="http://schemas.microsoft.com/office/drawing/2014/main" id="{F26027C0-5303-98E8-5664-8BF91C027D2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326085" y="2171635"/>
            <a:ext cx="9572400" cy="4398781"/>
          </a:xfrm>
          <a:prstGeom prst="rect">
            <a:avLst/>
          </a:prstGeom>
        </p:spPr>
      </p:pic>
    </p:spTree>
    <p:extLst>
      <p:ext uri="{BB962C8B-B14F-4D97-AF65-F5344CB8AC3E}">
        <p14:creationId xmlns:p14="http://schemas.microsoft.com/office/powerpoint/2010/main" val="2870645745"/>
      </p:ext>
    </p:extLst>
  </p:cSld>
  <p:clrMapOvr>
    <a:masterClrMapping/>
  </p:clrMapOvr>
</p:sld>
</file>

<file path=ppt/theme/theme1.xml><?xml version="1.0" encoding="utf-8"?>
<a:theme xmlns:a="http://schemas.openxmlformats.org/drawingml/2006/main" name="Bank LINKS Template">
  <a:themeElements>
    <a:clrScheme name="Custom 36">
      <a:dk1>
        <a:srgbClr val="000000"/>
      </a:dk1>
      <a:lt1>
        <a:srgbClr val="FFFFFF"/>
      </a:lt1>
      <a:dk2>
        <a:srgbClr val="12273F"/>
      </a:dk2>
      <a:lt2>
        <a:srgbClr val="C4C9CF"/>
      </a:lt2>
      <a:accent1>
        <a:srgbClr val="3CD7D9"/>
      </a:accent1>
      <a:accent2>
        <a:srgbClr val="FF7300"/>
      </a:accent2>
      <a:accent3>
        <a:srgbClr val="9E71FE"/>
      </a:accent3>
      <a:accent4>
        <a:srgbClr val="D4AF37"/>
      </a:accent4>
      <a:accent5>
        <a:srgbClr val="A5D700"/>
      </a:accent5>
      <a:accent6>
        <a:srgbClr val="FF50C8"/>
      </a:accent6>
      <a:hlink>
        <a:srgbClr val="12273F"/>
      </a:hlink>
      <a:folHlink>
        <a:srgbClr val="12273F"/>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BOE-Official Template A.pptx" id="{6C723B9E-9DD5-46FA-B786-10E886AA26E0}" vid="{1198EFE4-F1FD-4746-924A-D88A0C6C7D77}"/>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BOE-Official Template A</Template>
  <TotalTime>4666</TotalTime>
  <Words>1211</Words>
  <Application>Microsoft Office PowerPoint</Application>
  <PresentationFormat>Widescreen</PresentationFormat>
  <Paragraphs>48</Paragraphs>
  <Slides>10</Slides>
  <Notes>10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10</vt:i4>
      </vt:variant>
    </vt:vector>
  </HeadingPairs>
  <TitlesOfParts>
    <vt:vector size="14" baseType="lpstr">
      <vt:lpstr>Arial</vt:lpstr>
      <vt:lpstr>Calibri</vt:lpstr>
      <vt:lpstr>Century Gothic</vt:lpstr>
      <vt:lpstr>Bank LINKS Template</vt:lpstr>
      <vt:lpstr>Monetary Policy Report November 2025 Outlook and risks</vt:lpstr>
      <vt:lpstr>Chart 3.1: CPI inflation is expected to decline and GDP growth to rise modestly in the medium term, while the unemployment rate picks up to just above 5% by mid-2026 Annual CPI inflation, GDP growth and the unemployment rate(a)</vt:lpstr>
      <vt:lpstr>Table 3.A: Forecast summary(a)(b) </vt:lpstr>
      <vt:lpstr>Chart 3.2: The household saving ratio has risen in recent years Household saving ratio(a)</vt:lpstr>
      <vt:lpstr>Chart 3.3: There is uncertainty around the level of the output gap Model-based estimates of the output gap(a)</vt:lpstr>
      <vt:lpstr>Chart 3.4: There is uncertainty about the degree of monetary policy restrictiveness Average real-rate gaps in November 2025(a)</vt:lpstr>
      <vt:lpstr>Chart 3.5: In an inflation persistence scenario, illustrative Taylor-type rules imply that policy would be somewhat tighter than under a comparable central projection Evolution of Bank Rate in an inflation persistence scenario(a)</vt:lpstr>
      <vt:lpstr>Chart 3.6: CPI inflation and the output gap in an inflation persistence scenario(a)</vt:lpstr>
      <vt:lpstr>Chart 3.7: In a weaker demand scenario, illustrative Taylor-type rules imply that policy would be materially looser than under a comparable central projection Evolution of Bank Rate in a weaker demand scenario(a)</vt:lpstr>
      <vt:lpstr>Chart 3.8: CPI inflation and the output gap in a weaker demand scenario(a)</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Monetary Policy Report November 2025</dc:title>
  <dc:subject>Section 3: Outlook and risks</dc:subject>
  <dc:creator>Bank of England</dc:creator>
  <cp:lastModifiedBy>Lowe, Paul</cp:lastModifiedBy>
  <cp:revision>422</cp:revision>
  <dcterms:created xsi:type="dcterms:W3CDTF">2022-03-15T15:50:20Z</dcterms:created>
  <dcterms:modified xsi:type="dcterms:W3CDTF">2025-11-05T10:41:29Z</dcterms:modified>
</cp:coreProperties>
</file>