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4"/>
  </p:notesMasterIdLst>
  <p:sldIdLst>
    <p:sldId id="415" r:id="rId2"/>
    <p:sldId id="416" r:id="rId3"/>
    <p:sldId id="418" r:id="rId4"/>
    <p:sldId id="417" r:id="rId5"/>
    <p:sldId id="419" r:id="rId6"/>
    <p:sldId id="426" r:id="rId7"/>
    <p:sldId id="427" r:id="rId8"/>
    <p:sldId id="422" r:id="rId9"/>
    <p:sldId id="424" r:id="rId10"/>
    <p:sldId id="428" r:id="rId11"/>
    <p:sldId id="423" r:id="rId12"/>
    <p:sldId id="430"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700" autoAdjust="0"/>
    <p:restoredTop sz="63668" autoAdjust="0"/>
  </p:normalViewPr>
  <p:slideViewPr>
    <p:cSldViewPr snapToGrid="0" showGuides="1">
      <p:cViewPr varScale="1">
        <p:scale>
          <a:sx n="72" d="100"/>
          <a:sy n="72" d="100"/>
        </p:scale>
        <p:origin x="1512" y="60"/>
      </p:cViewPr>
      <p:guideLst/>
    </p:cSldViewPr>
  </p:slideViewPr>
  <p:notesTextViewPr>
    <p:cViewPr>
      <p:scale>
        <a:sx n="100" d="100"/>
        <a:sy n="100" d="100"/>
      </p:scale>
      <p:origin x="0" y="0"/>
    </p:cViewPr>
  </p:notesTextViewPr>
  <p:sorterViewPr>
    <p:cViewPr>
      <p:scale>
        <a:sx n="110" d="100"/>
        <a:sy n="11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07/11/2024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506012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OBR and Bank calculations. </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r>
              <a:rPr lang="en-GB" sz="1800" dirty="0">
                <a:effectLst/>
                <a:latin typeface="Arial" panose="020B0604020202020204" pitchFamily="34" charset="0"/>
                <a:ea typeface="Calibri" panose="020F0502020204030204" pitchFamily="34" charset="0"/>
                <a:cs typeface="Calibri" panose="020F0502020204030204" pitchFamily="34" charset="0"/>
              </a:rPr>
              <a:t>(a) Projections are based on OBR forecasts. Indirect effects capture the OBR’s estimate of the change in borrowing resulting from measures-induced changes to macroeconomic variables or tax-bases.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11</a:t>
            </a:fld>
            <a:endParaRPr lang="en-GB"/>
          </a:p>
        </p:txBody>
      </p:sp>
    </p:spTree>
    <p:extLst>
      <p:ext uri="{BB962C8B-B14F-4D97-AF65-F5344CB8AC3E}">
        <p14:creationId xmlns:p14="http://schemas.microsoft.com/office/powerpoint/2010/main" val="5660917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The ‘other Budget effects’ bars account for the effects of the rise in the cap on single bus fares, the rise in vehicle excise duty, the introduction of VAT on private school fees and Bank staff’s estimates for the CPI impact of the change in employer NICs. The ‘fuel duty’ bars account for the extension of the freeze and the 5p cut to fuel duty rates, followed by the assumption that the 5p cut will expire and fuel duty will rise in line with RPI from 2026 Q2. </a:t>
            </a:r>
            <a:r>
              <a:rPr lang="en-GB" sz="1800">
                <a:effectLst/>
                <a:latin typeface="Arial" panose="020B0604020202020204" pitchFamily="34" charset="0"/>
                <a:ea typeface="Calibri" panose="020F0502020204030204" pitchFamily="34" charset="0"/>
                <a:cs typeface="Calibri" panose="020F0502020204030204" pitchFamily="34" charset="0"/>
              </a:rPr>
              <a:t>The ‘spare capacity’ bars capture the impact on inflation of changes to excess supply as a result of fiscal policy.</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12</a:t>
            </a:fld>
            <a:endParaRPr lang="en-GB"/>
          </a:p>
        </p:txBody>
      </p:sp>
    </p:spTree>
    <p:extLst>
      <p:ext uri="{BB962C8B-B14F-4D97-AF65-F5344CB8AC3E}">
        <p14:creationId xmlns:p14="http://schemas.microsoft.com/office/powerpoint/2010/main" val="42588569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Figures in parentheses show the corresponding projections in the August 2024 Monetary Policy Report.</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(b) The numbers shown in this table are conditioned on the assumptions described in Section 1.1. </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(c) Four-quarter growth in real GDP.</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(d) Four-quarter inflation rate. </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(e) ILO definition of unemployment. Although LFS unemployment data have been re-instated by the ONS, they are badged as official statistics in development and the LFS continues to suffer from very low response rates, which can introduce volatility and potentially non-response bias (see Box D in the May 2024 Monetary Policy Report). </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(f) Per cent of potential GDP. A negative figure implies output is below potential and a positive that it is above.</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(g) Per cent. The path for Bank Rate implied by forward market interest rates. The curves are based on overnight index swap rates.</a:t>
            </a:r>
          </a:p>
        </p:txBody>
      </p:sp>
      <p:sp>
        <p:nvSpPr>
          <p:cNvPr id="4" name="Slide Number Placeholder 3"/>
          <p:cNvSpPr>
            <a:spLocks noGrp="1"/>
          </p:cNvSpPr>
          <p:nvPr>
            <p:ph type="sldNum" sz="quarter" idx="5"/>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1112950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Energy prices include fuels and lubricants, electricity, gas and other fuels.</a:t>
            </a:r>
          </a:p>
        </p:txBody>
      </p:sp>
      <p:sp>
        <p:nvSpPr>
          <p:cNvPr id="4" name="Slide Number Placeholder 3"/>
          <p:cNvSpPr>
            <a:spLocks noGrp="1"/>
          </p:cNvSpPr>
          <p:nvPr>
            <p:ph type="sldNum" sz="quarter" idx="5"/>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24269229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Sources: Bank of England, Bloomberg Finance L.P., LSEG Workspace, Office for Budget Responsibility (OBR), ONS and Bank calculations.</a:t>
            </a:r>
          </a:p>
          <a:p>
            <a:pPr>
              <a:lnSpc>
                <a:spcPct val="115000"/>
              </a:lnSpc>
              <a:spcAft>
                <a:spcPts val="10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 The table shows the projections for financial market prices, wholesale energy prices and government spending projections that are used as conditioning assumptions for the MPC’s projections for CPI inflation, GDP growth and the unemployment rate. Figures in parentheses show the corresponding projections in the August 2024 Monetary Policy Report.</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(b) Financial market data are based on averages in the 15 working days to 29 October 2024. Figures show the average level in Q4 of each year, unless otherwise stated.</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(c) Per cent. The path for Bank Rate implied by forward market interest rates. The curves are based on overnight index swap rates.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(d) Index. January 2005 = 100. The convention is that the sterling exchange rate follows a path that is halfway between the starting level of the sterling ERI and a path implied by interest rate differentials.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(e) Dollars per barrel. Projection based on monthly Brent futures prices.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(f) Pence per therm. Projection based on monthly natural gas futures prices.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(g) Annual average growth rate. Nominal general government consumption and investment. Projections are based on the OBR’s October 2024 Economic and Fiscal Outlook. Historical data based on NMRP+D7QK.</a:t>
            </a:r>
          </a:p>
        </p:txBody>
      </p:sp>
      <p:sp>
        <p:nvSpPr>
          <p:cNvPr id="4" name="Slide Number Placeholder 3"/>
          <p:cNvSpPr>
            <a:spLocks noGrp="1"/>
          </p:cNvSpPr>
          <p:nvPr>
            <p:ph type="sldNum" sz="quarter" idx="5"/>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7615301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The fan chart depicts the probability of various outcomes for GDP growth. It has been conditioned on Bank Rate following a path implied by market yields, but allows the Committee’s judgement on the risks around the other conditioning assumptions set out in Section 1.1, including wholesale energy prices, to affect the calibration of the fan chart skew. To the left of the shaded area, the distribution reflects uncertainty around revisions to the data over the past. To the right of the shaded area, the distribution reflects uncertainty over the evolution of GDP growth in the future. If economic circumstances identical to today’s were to prevail on 100 occasions, the MPC’s judgement is that the mature estimate of GDP growth would lie within the darkest central band on only 30 of those occasions. The fan chart is constructed so that outturns are also expected to lie within each pair of the lighter aqua areas on 30 occasions. In any particular quarter of the forecast period, GDP growth is therefore expected to lie somewhere within the fan on 90 out of 100 occasions. And on the remaining 10 out of 100 occasions GDP growth can fall anywhere outside the aqua area of the fan chart. Over the forecast period, this has been depicted by the grey background. See the Box on page 39 of the November 2007 Inflation Report for a fuller description of the fan chart and what it represents. The y-axis of the chart has been truncated to illustrate more clearly the current uncertainty around the path of GDP growth, as otherwise this would be obscured by the volatility of GDP growth during the pandemic.</a:t>
            </a:r>
          </a:p>
        </p:txBody>
      </p:sp>
      <p:sp>
        <p:nvSpPr>
          <p:cNvPr id="4" name="Slide Number Placeholder 3"/>
          <p:cNvSpPr>
            <a:spLocks noGrp="1"/>
          </p:cNvSpPr>
          <p:nvPr>
            <p:ph type="sldNum" sz="quarter" idx="5"/>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21899697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The fan chart depicts the probability of various future outcomes for the ILO definition of unemployment and begins in 2024 Q3. Although LFS unemployment data have recently been re-instated by the ONS, they are badged as official statistics in development and the LFS continues to suffer from very low response rates, which can introduce volatility and potentially non-response bias (see Box D in the May 2024 Monetary Policy Report). The fan chart has been conditioned on Bank Rate following a path implied by market yields, but allows the Committee’s judgement on the risks around the other conditioning assumptions set out in Section 1.1, including wholesale energy prices, to affect the calibration of the fan chart skew. The coloured bands have the same interpretation as in Chart 1.2 and portray 90% of the probability distribution. A significant proportion of this distribution lies below Bank staff’s current estimate of the long-term equilibrium unemployment rate. There is therefore uncertainty about the precise calibration of this fan chart. </a:t>
            </a:r>
          </a:p>
        </p:txBody>
      </p:sp>
      <p:sp>
        <p:nvSpPr>
          <p:cNvPr id="4" name="Slide Number Placeholder 3"/>
          <p:cNvSpPr>
            <a:spLocks noGrp="1"/>
          </p:cNvSpPr>
          <p:nvPr>
            <p:ph type="sldNum" sz="quarter" idx="5"/>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29287060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The fan chart depicts the probability of various future outcomes for CPI inflation and begins in 2024 Q4. It has been conditioned on Bank Rate following a path implied by market yields, but allows the Committee’s judgement on the risks around the other conditioning assumptions set out in Section 1.1, including wholesale energy prices, to affect the calibration of the fan chart skew. If economic circumstances identical to today’s were to prevail on 100 occasions, the MPC’s judgement is that inflation in any particular quarter would lie within the darkest central band on only 30 of those occasions. The fan chart is constructed so that outturns of inflation are also expected to lie within each pair of the lighter orange areas on 30 occasions. In any particular quarter of the forecast period, inflation is therefore expected to lie somewhere within the fans on 90 out of 100 occasions. And on the remaining 10 out of 100 occasions inflation can fall anywhere outside the orange area of the fan chart. Over the forecast period, this has been depicted by the grey background. See the Box on pages 48–49 of the May 2002 Inflation Report for a fuller description of the fan chart and what it represents.</a:t>
            </a:r>
          </a:p>
        </p:txBody>
      </p:sp>
      <p:sp>
        <p:nvSpPr>
          <p:cNvPr id="4" name="Slide Number Placeholder 3"/>
          <p:cNvSpPr>
            <a:spLocks noGrp="1"/>
          </p:cNvSpPr>
          <p:nvPr>
            <p:ph type="sldNum" sz="quarter" idx="5"/>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20934489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b="0" i="0" u="none" strike="noStrike" baseline="0" dirty="0">
                <a:solidFill>
                  <a:srgbClr val="000000"/>
                </a:solidFill>
                <a:latin typeface="Arial" panose="020B0604020202020204" pitchFamily="34" charset="0"/>
              </a:rPr>
              <a:t>(a) Four-quarter inflation rate.</a:t>
            </a:r>
          </a:p>
        </p:txBody>
      </p:sp>
      <p:sp>
        <p:nvSpPr>
          <p:cNvPr id="4" name="Slide Number Placeholder 3"/>
          <p:cNvSpPr>
            <a:spLocks noGrp="1"/>
          </p:cNvSpPr>
          <p:nvPr>
            <p:ph type="sldNum" sz="quarter" idx="5"/>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40279622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b="0" i="0" u="none" strike="noStrike" baseline="0" dirty="0">
                <a:solidFill>
                  <a:srgbClr val="000000"/>
                </a:solidFill>
                <a:latin typeface="Arial" panose="020B0604020202020204" pitchFamily="34" charset="0"/>
              </a:rPr>
              <a:t>Sources: Bank of England, Bloomberg Finance L.P., Department for Energy Security and Net Zero, Eurostat, IMF World Economic Outlook (WEO), National Bureau of Statistics of China, ONS, US Bureau of Economic Analysis and Bank calculations.</a:t>
            </a:r>
          </a:p>
          <a:p>
            <a:endParaRPr lang="en-GB" sz="1800" b="0" i="0" u="none" strike="noStrike" baseline="0" dirty="0">
              <a:solidFill>
                <a:srgbClr val="000000"/>
              </a:solidFill>
              <a:latin typeface="Arial" panose="020B0604020202020204" pitchFamily="34" charset="0"/>
            </a:endParaRPr>
          </a:p>
          <a:p>
            <a:r>
              <a:rPr lang="en-GB" sz="1800" b="0" i="0" u="none" strike="noStrike" baseline="0" dirty="0">
                <a:solidFill>
                  <a:srgbClr val="000000"/>
                </a:solidFill>
                <a:latin typeface="Arial" panose="020B0604020202020204" pitchFamily="34" charset="0"/>
              </a:rPr>
              <a:t>(a) The profiles in this table should be viewed as broadly consistent with the MPC’s projections for GDP growth, CPI inflation and unemployment (as presented in the fan charts).</a:t>
            </a:r>
          </a:p>
          <a:p>
            <a:r>
              <a:rPr lang="en-GB" sz="1800" b="0" i="0" u="none" strike="noStrike" baseline="0" dirty="0">
                <a:solidFill>
                  <a:srgbClr val="000000"/>
                </a:solidFill>
                <a:latin typeface="Arial" panose="020B0604020202020204" pitchFamily="34" charset="0"/>
              </a:rPr>
              <a:t>(b) Figures show annual average growth rates unless otherwise stated. Figures in parentheses show the corresponding projections in the August 2024 Monetary Policy Report. Calculations for back data based on ONS data are shown using ONS series identifiers.</a:t>
            </a:r>
          </a:p>
          <a:p>
            <a:r>
              <a:rPr lang="en-GB" sz="1800" b="0" i="0" u="none" strike="noStrike" baseline="0" dirty="0">
                <a:solidFill>
                  <a:srgbClr val="000000"/>
                </a:solidFill>
                <a:latin typeface="Arial" panose="020B0604020202020204" pitchFamily="34" charset="0"/>
              </a:rPr>
              <a:t>(c) Chained-volume measure. Constructed using real GDP growth rates of 188 countries weighted according to their shares in UK exports.</a:t>
            </a:r>
          </a:p>
          <a:p>
            <a:r>
              <a:rPr lang="en-GB" sz="1800" b="0" i="0" u="none" strike="noStrike" baseline="0" dirty="0">
                <a:solidFill>
                  <a:srgbClr val="000000"/>
                </a:solidFill>
                <a:latin typeface="Arial" panose="020B0604020202020204" pitchFamily="34" charset="0"/>
              </a:rPr>
              <a:t>(d) Chained-volume measure. Constructed using real GDP growth rates of 189 countries weighted according to their shares in world GDP using the IMF’s purchasing power parity (PPP) weights.</a:t>
            </a:r>
          </a:p>
          <a:p>
            <a:r>
              <a:rPr lang="en-GB" sz="1800" b="0" i="0" u="none" strike="noStrike" baseline="0" dirty="0">
                <a:solidFill>
                  <a:srgbClr val="000000"/>
                </a:solidFill>
                <a:latin typeface="Arial" panose="020B0604020202020204" pitchFamily="34" charset="0"/>
              </a:rPr>
              <a:t>(e) Chained-volume measure. The forecast was finalised before the release of the preliminary flash estimate of euro-area GDP for Q3, so that has not been incorporated.</a:t>
            </a:r>
          </a:p>
          <a:p>
            <a:r>
              <a:rPr lang="en-GB" sz="1800" b="0" i="0" u="none" strike="noStrike" baseline="0" dirty="0">
                <a:solidFill>
                  <a:srgbClr val="000000"/>
                </a:solidFill>
                <a:latin typeface="Arial" panose="020B0604020202020204" pitchFamily="34" charset="0"/>
              </a:rPr>
              <a:t>(f) Chained-volume measure. The forecast was finalised before the release of the advance estimate of US GDP for Q3, so that has not been incorporated.</a:t>
            </a:r>
          </a:p>
          <a:p>
            <a:r>
              <a:rPr lang="en-GB" sz="1800" b="0" i="0" u="none" strike="noStrike" baseline="0" dirty="0">
                <a:solidFill>
                  <a:srgbClr val="000000"/>
                </a:solidFill>
                <a:latin typeface="Arial" panose="020B0604020202020204" pitchFamily="34" charset="0"/>
              </a:rPr>
              <a:t>(g) Chained-volume measure. Constructed using real GDP growth rates of 155 emerging market economies, weighted according to their relative shares in world GDP using the IMF’s PPP weights.</a:t>
            </a:r>
          </a:p>
          <a:p>
            <a:r>
              <a:rPr lang="en-GB" sz="1800" b="0" i="0" u="none" strike="noStrike" baseline="0" dirty="0">
                <a:solidFill>
                  <a:srgbClr val="000000"/>
                </a:solidFill>
                <a:latin typeface="Arial" panose="020B0604020202020204" pitchFamily="34" charset="0"/>
              </a:rPr>
              <a:t>(h) Chained-volume measure.</a:t>
            </a:r>
          </a:p>
          <a:p>
            <a:r>
              <a:rPr lang="en-GB" sz="1800" b="0" i="0" u="none" strike="noStrike" baseline="0" dirty="0">
                <a:solidFill>
                  <a:srgbClr val="000000"/>
                </a:solidFill>
                <a:latin typeface="Arial" panose="020B0604020202020204" pitchFamily="34" charset="0"/>
              </a:rPr>
              <a:t>(</a:t>
            </a:r>
            <a:r>
              <a:rPr lang="en-GB" sz="1800" b="0" i="0" u="none" strike="noStrike" baseline="0" dirty="0" err="1">
                <a:solidFill>
                  <a:srgbClr val="000000"/>
                </a:solidFill>
                <a:latin typeface="Arial" panose="020B0604020202020204" pitchFamily="34" charset="0"/>
              </a:rPr>
              <a:t>i</a:t>
            </a:r>
            <a:r>
              <a:rPr lang="en-GB" sz="1800" b="0" i="0" u="none" strike="noStrike" baseline="0" dirty="0">
                <a:solidFill>
                  <a:srgbClr val="000000"/>
                </a:solidFill>
                <a:latin typeface="Arial" panose="020B0604020202020204" pitchFamily="34" charset="0"/>
              </a:rPr>
              <a:t>) Chained-volume measure.</a:t>
            </a:r>
          </a:p>
          <a:p>
            <a:r>
              <a:rPr lang="en-GB" sz="1800" b="0" i="0" u="none" strike="noStrike" baseline="0" dirty="0">
                <a:solidFill>
                  <a:srgbClr val="000000"/>
                </a:solidFill>
                <a:latin typeface="Arial" panose="020B0604020202020204" pitchFamily="34" charset="0"/>
              </a:rPr>
              <a:t>(j) Chained-volume measure. Includes non-profit institutions serving households. Based on ABJR+HAYO.</a:t>
            </a:r>
          </a:p>
          <a:p>
            <a:r>
              <a:rPr lang="en-GB" sz="1800" b="0" i="0" u="none" strike="noStrike" baseline="0" dirty="0">
                <a:solidFill>
                  <a:srgbClr val="000000"/>
                </a:solidFill>
                <a:latin typeface="Arial" panose="020B0604020202020204" pitchFamily="34" charset="0"/>
              </a:rPr>
              <a:t>(k) Chained-volume measure. Based on GAN8.</a:t>
            </a:r>
          </a:p>
          <a:p>
            <a:r>
              <a:rPr lang="en-GB" sz="1800" b="0" i="0" u="none" strike="noStrike" baseline="0" dirty="0">
                <a:solidFill>
                  <a:srgbClr val="000000"/>
                </a:solidFill>
                <a:latin typeface="Arial" panose="020B0604020202020204" pitchFamily="34" charset="0"/>
              </a:rPr>
              <a:t>(l) Chained-volume measure. Whole-economy measure. Includes new dwellings, improvements and spending on services associated with the sale and purchase of property. Based on DFEG+L635+L637.</a:t>
            </a:r>
          </a:p>
          <a:p>
            <a:r>
              <a:rPr lang="en-GB" sz="1800" b="0" i="0" u="none" strike="noStrike" baseline="0" dirty="0">
                <a:solidFill>
                  <a:srgbClr val="000000"/>
                </a:solidFill>
                <a:latin typeface="Arial" panose="020B0604020202020204" pitchFamily="34" charset="0"/>
              </a:rPr>
              <a:t>(m) Chained-volume measure. The historical data exclude the impact of missing trader intra</a:t>
            </a:r>
            <a:r>
              <a:rPr lang="en-GB" sz="1800" b="0" i="0" u="none" strike="noStrike" baseline="0" dirty="0">
                <a:solidFill>
                  <a:srgbClr val="000000"/>
                </a:solidFill>
                <a:latin typeface="Times New Roman" panose="02020603050405020304" pitchFamily="18" charset="0"/>
              </a:rPr>
              <a:t>‑</a:t>
            </a:r>
            <a:r>
              <a:rPr lang="en-GB" sz="1800" b="0" i="0" u="none" strike="noStrike" baseline="0" dirty="0">
                <a:solidFill>
                  <a:srgbClr val="000000"/>
                </a:solidFill>
                <a:latin typeface="Arial" panose="020B0604020202020204" pitchFamily="34" charset="0"/>
              </a:rPr>
              <a:t>community (MTIC) fraud. Since 1998 based on IKBK-OFNN/(BOKH/BQKO). Prior to 1998 based on IKBK.</a:t>
            </a:r>
          </a:p>
          <a:p>
            <a:r>
              <a:rPr lang="en-GB" sz="1800" b="0" i="0" u="none" strike="noStrike" baseline="0" dirty="0">
                <a:solidFill>
                  <a:srgbClr val="000000"/>
                </a:solidFill>
                <a:latin typeface="Arial" panose="020B0604020202020204" pitchFamily="34" charset="0"/>
              </a:rPr>
              <a:t>(n) Chained-volume measure. The historical data exclude the impact of MTIC fraud. Since 1998 based on IKBL-OFNN/(BOKH/BQKO). Prior to 1998 based on IKBL.</a:t>
            </a:r>
          </a:p>
          <a:p>
            <a:r>
              <a:rPr lang="en-GB" sz="1800" b="0" i="0" u="none" strike="noStrike" baseline="0" dirty="0">
                <a:solidFill>
                  <a:srgbClr val="000000"/>
                </a:solidFill>
                <a:latin typeface="Arial" panose="020B0604020202020204" pitchFamily="34" charset="0"/>
              </a:rPr>
              <a:t>(o) Chained-volume measure. Exports less imports.</a:t>
            </a:r>
          </a:p>
          <a:p>
            <a:r>
              <a:rPr lang="en-GB" sz="1800" b="0" i="0" u="none" strike="noStrike" baseline="0" dirty="0">
                <a:solidFill>
                  <a:srgbClr val="000000"/>
                </a:solidFill>
                <a:latin typeface="Arial" panose="020B0604020202020204" pitchFamily="34" charset="0"/>
              </a:rPr>
              <a:t>(p) Wages and salaries plus mixed income and general government benefits less income taxes and employees’ National Insurance contributions, deflated by the consumer expenditure deflator. Based on [ROYJ+ROYH-(RPHS+AIIV-CUCT)+GZVX]/[(ABJQ+HAYE)/(ABJR+HAYO)]. The </a:t>
            </a:r>
            <a:r>
              <a:rPr lang="en-GB" sz="1800" b="0" i="0" u="none" strike="noStrike" baseline="0" dirty="0" err="1">
                <a:solidFill>
                  <a:srgbClr val="000000"/>
                </a:solidFill>
                <a:latin typeface="Arial" panose="020B0604020202020204" pitchFamily="34" charset="0"/>
              </a:rPr>
              <a:t>backdata</a:t>
            </a:r>
            <a:r>
              <a:rPr lang="en-GB" sz="1800" b="0" i="0" u="none" strike="noStrike" baseline="0" dirty="0">
                <a:solidFill>
                  <a:srgbClr val="000000"/>
                </a:solidFill>
                <a:latin typeface="Arial" panose="020B0604020202020204" pitchFamily="34" charset="0"/>
              </a:rPr>
              <a:t> for this series are available at </a:t>
            </a:r>
            <a:r>
              <a:rPr lang="en-GB" sz="1800" b="0" i="0" u="none" strike="noStrike" baseline="0" dirty="0">
                <a:solidFill>
                  <a:srgbClr val="12263F"/>
                </a:solidFill>
                <a:latin typeface="Arial" panose="020B0604020202020204" pitchFamily="34" charset="0"/>
              </a:rPr>
              <a:t>Monetary Policy Report – Download chart slides and data – November 2024</a:t>
            </a:r>
            <a:r>
              <a:rPr lang="en-GB" sz="1800" b="0" i="0" u="none" strike="noStrike" baseline="0" dirty="0">
                <a:solidFill>
                  <a:srgbClr val="000000"/>
                </a:solidFill>
                <a:latin typeface="Arial" panose="020B0604020202020204" pitchFamily="34" charset="0"/>
              </a:rPr>
              <a:t>.</a:t>
            </a:r>
          </a:p>
          <a:p>
            <a:r>
              <a:rPr lang="en-GB" sz="1800" b="0" i="0" u="none" strike="noStrike" baseline="0" dirty="0">
                <a:solidFill>
                  <a:srgbClr val="000000"/>
                </a:solidFill>
                <a:latin typeface="Arial" panose="020B0604020202020204" pitchFamily="34" charset="0"/>
              </a:rPr>
              <a:t>(q) Annual average. Percentage of total available household resources. Based on NRJS.</a:t>
            </a:r>
          </a:p>
          <a:p>
            <a:r>
              <a:rPr lang="en-GB" sz="1800" b="0" i="0" u="none" strike="noStrike" baseline="0" dirty="0">
                <a:solidFill>
                  <a:srgbClr val="000000"/>
                </a:solidFill>
                <a:latin typeface="Arial" panose="020B0604020202020204" pitchFamily="34" charset="0"/>
              </a:rPr>
              <a:t>(r) Level in Q4. Percentage point spread over reference rates. Based on a weighted average of household and corporate loan and deposit spreads over appropriate risk-free rates. Indexed to equal zero in 2007 Q3.</a:t>
            </a:r>
          </a:p>
          <a:p>
            <a:r>
              <a:rPr lang="en-GB" sz="1800" b="0" i="0" u="none" strike="noStrike" baseline="0" dirty="0">
                <a:solidFill>
                  <a:srgbClr val="000000"/>
                </a:solidFill>
                <a:latin typeface="Arial" panose="020B0604020202020204" pitchFamily="34" charset="0"/>
              </a:rPr>
              <a:t>(s) Annual average. Per cent of potential GDP. A negative figure implies output is below potential and a positive figure that it is above.</a:t>
            </a:r>
          </a:p>
          <a:p>
            <a:r>
              <a:rPr lang="en-GB" sz="1800" b="0" i="0" u="none" strike="noStrike" baseline="0" dirty="0">
                <a:solidFill>
                  <a:srgbClr val="000000"/>
                </a:solidFill>
                <a:latin typeface="Arial" panose="020B0604020202020204" pitchFamily="34" charset="0"/>
              </a:rPr>
              <a:t>(t) Real GDP (ABMI) divided by total 16+ employment (MGRZ). Although LFS employment data have been re-instated by the ONS, they are badged as official statistics in development and the LFS continues to suffer from very low response rates, which can introduce volatility and potentially non-response bias (see Box D in the May 2024 Monetary Policy Report).</a:t>
            </a:r>
          </a:p>
          <a:p>
            <a:r>
              <a:rPr lang="en-GB" sz="1800" b="0" i="0" u="none" strike="noStrike" baseline="0" dirty="0">
                <a:solidFill>
                  <a:srgbClr val="000000"/>
                </a:solidFill>
                <a:latin typeface="Arial" panose="020B0604020202020204" pitchFamily="34" charset="0"/>
              </a:rPr>
              <a:t>(u) Four-quarter growth in the ILO definition of employment in Q4 (MGRZ). Although LFS employment data have been re-instated by the ONS, they are badged as official statistics in development and the LFS continues to suffer from very low response rates, which can introduce volatility and potentially non-response bias (see Box D in the May 2024 Monetary Policy Report).</a:t>
            </a:r>
          </a:p>
          <a:p>
            <a:r>
              <a:rPr lang="en-GB" sz="1800" b="0" i="0" u="none" strike="noStrike" baseline="0" dirty="0">
                <a:solidFill>
                  <a:srgbClr val="000000"/>
                </a:solidFill>
                <a:latin typeface="Arial" panose="020B0604020202020204" pitchFamily="34" charset="0"/>
              </a:rPr>
              <a:t>(v) Four-quarter growth in Q4. LFS household population, all aged 16 and over (MGSL). Growth rates are interpolated between the LFS and ONS National population projections: 2021-based interim within the forecast period.</a:t>
            </a:r>
          </a:p>
          <a:p>
            <a:r>
              <a:rPr lang="en-GB" sz="1800" b="0" i="0" u="none" strike="noStrike" baseline="0" dirty="0">
                <a:solidFill>
                  <a:srgbClr val="000000"/>
                </a:solidFill>
                <a:latin typeface="Arial" panose="020B0604020202020204" pitchFamily="34" charset="0"/>
              </a:rPr>
              <a:t>(w) ILO definition of unemployment rate in Q4 (MGSX). Although LFS unemployment data have been re-instated by the ONS, they are badged as official statistics in development and the LFS continues to suffer from very low response rates, which can introduce volatility and potentially non-response bias (see Box D in the May 2024 Monetary Policy Report).</a:t>
            </a:r>
          </a:p>
          <a:p>
            <a:r>
              <a:rPr lang="en-GB" sz="1800" b="0" i="0" u="none" strike="noStrike" baseline="0" dirty="0">
                <a:solidFill>
                  <a:srgbClr val="000000"/>
                </a:solidFill>
                <a:latin typeface="Arial" panose="020B0604020202020204" pitchFamily="34" charset="0"/>
              </a:rPr>
              <a:t>(x) ILO definition of labour force participation in Q4 as a percentage of the 16+ population (MGWG). Although LFS participation data have been re-instated by the ONS, they are badged as official statistics in development and the LFS continues to suffer from very low response rates, which can introduce volatility and potentially non-response bias (see Box D in the May 2024 Monetary Policy Report).</a:t>
            </a:r>
          </a:p>
          <a:p>
            <a:r>
              <a:rPr lang="en-GB" sz="1800" b="0" i="0" u="none" strike="noStrike" baseline="0" dirty="0">
                <a:solidFill>
                  <a:srgbClr val="000000"/>
                </a:solidFill>
                <a:latin typeface="Arial" panose="020B0604020202020204" pitchFamily="34" charset="0"/>
              </a:rPr>
              <a:t>(y) Four-quarter inflation rate in Q4.</a:t>
            </a:r>
          </a:p>
          <a:p>
            <a:r>
              <a:rPr lang="en-GB" sz="1800" b="0" i="0" u="none" strike="noStrike" baseline="0" dirty="0">
                <a:solidFill>
                  <a:srgbClr val="000000"/>
                </a:solidFill>
                <a:latin typeface="Arial" panose="020B0604020202020204" pitchFamily="34" charset="0"/>
              </a:rPr>
              <a:t>(z) Four-quarter inflation rate in Q4 excluding fuel and the impact of MTIC fraud.</a:t>
            </a:r>
          </a:p>
          <a:p>
            <a:r>
              <a:rPr lang="en-GB" sz="1800" b="0" i="0" u="none" strike="noStrike" baseline="0" dirty="0">
                <a:solidFill>
                  <a:srgbClr val="000000"/>
                </a:solidFill>
                <a:latin typeface="Arial" panose="020B0604020202020204" pitchFamily="34" charset="0"/>
              </a:rPr>
              <a:t>(aa) Contribution of fuels and lubricants and gas and electricity prices to four-quarter CPI inflation in Q4.</a:t>
            </a:r>
          </a:p>
          <a:p>
            <a:r>
              <a:rPr lang="en-GB" sz="1800" b="0" i="0" u="none" strike="noStrike" baseline="0" dirty="0">
                <a:solidFill>
                  <a:srgbClr val="000000"/>
                </a:solidFill>
                <a:latin typeface="Arial" panose="020B0604020202020204" pitchFamily="34" charset="0"/>
              </a:rPr>
              <a:t>(ab) Four-quarter growth in Q4. Private sector average weekly earnings excluding bonuses and arrears of pay (KAJ2).</a:t>
            </a:r>
          </a:p>
          <a:p>
            <a:r>
              <a:rPr lang="en-GB" sz="1800" b="0" i="0" u="none" strike="noStrike" baseline="0" dirty="0">
                <a:solidFill>
                  <a:srgbClr val="000000"/>
                </a:solidFill>
                <a:latin typeface="Arial" panose="020B0604020202020204" pitchFamily="34" charset="0"/>
              </a:rPr>
              <a:t>(ac) Four-quarter growth in private sector regular pay-based unit wage costs in Q4. Private sector wage costs divided by private sector output at constant prices. Private sector wage costs are average weekly earnings (excluding bonuses) multiplied by private sector employment.</a:t>
            </a:r>
          </a:p>
          <a:p>
            <a:pPr>
              <a:lnSpc>
                <a:spcPct val="115000"/>
              </a:lnSpc>
              <a:spcAft>
                <a:spcPts val="10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350780773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21" r:id="rId3"/>
    <p:sldLayoutId id="2147483747" r:id="rId4"/>
    <p:sldLayoutId id="2147483731" r:id="rId5"/>
    <p:sldLayoutId id="2147483739" r:id="rId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400" b="1" kern="1200" baseline="0" noProof="0" dirty="0">
          <a:solidFill>
            <a:srgbClr val="12273F"/>
          </a:solidFill>
          <a:latin typeface="Arial" panose="020B0604020202020204" pitchFamily="34" charset="0"/>
          <a:ea typeface="+mj-ea"/>
          <a:cs typeface="Arial" panose="020B0604020202020204" pitchFamily="34" charset="0"/>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dirty="0"/>
              <a:t>Monetary Policy Report</a:t>
            </a:r>
            <a:br>
              <a:rPr lang="en-GB" dirty="0"/>
            </a:br>
            <a:r>
              <a:rPr lang="en-GB" dirty="0"/>
              <a:t>November 2024</a:t>
            </a:r>
          </a:p>
          <a:p>
            <a:r>
              <a:rPr lang="en-GB" dirty="0"/>
              <a:t>The economic outlook</a:t>
            </a:r>
          </a:p>
        </p:txBody>
      </p:sp>
    </p:spTree>
    <p:extLst>
      <p:ext uri="{BB962C8B-B14F-4D97-AF65-F5344CB8AC3E}">
        <p14:creationId xmlns:p14="http://schemas.microsoft.com/office/powerpoint/2010/main" val="3326886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4F0D7-B8C4-D592-9A7E-26C666E559C4}"/>
              </a:ext>
            </a:extLst>
          </p:cNvPr>
          <p:cNvSpPr>
            <a:spLocks noGrp="1"/>
          </p:cNvSpPr>
          <p:nvPr>
            <p:ph type="title"/>
          </p:nvPr>
        </p:nvSpPr>
        <p:spPr>
          <a:xfrm>
            <a:off x="455296" y="3245041"/>
            <a:ext cx="7774304" cy="1538287"/>
          </a:xfrm>
        </p:spPr>
        <p:txBody>
          <a:bodyPr/>
          <a:lstStyle/>
          <a:p>
            <a:r>
              <a:rPr lang="en-GB" sz="3600" dirty="0">
                <a:latin typeface="Century Gothic" panose="020B0502020202020204" pitchFamily="34" charset="0"/>
              </a:rPr>
              <a:t>Box B: Autumn Budget 2024</a:t>
            </a:r>
          </a:p>
        </p:txBody>
      </p:sp>
    </p:spTree>
    <p:extLst>
      <p:ext uri="{BB962C8B-B14F-4D97-AF65-F5344CB8AC3E}">
        <p14:creationId xmlns:p14="http://schemas.microsoft.com/office/powerpoint/2010/main" val="35647640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descr="The term premium accounts for only a small proportion of the large increase in the 10-year gilt yield since the February 2022 MPC meeting. The majority of the increase in gilt yields has been driven by an increase in expected rates. ">
            <a:extLst>
              <a:ext uri="{FF2B5EF4-FFF2-40B4-BE49-F238E27FC236}">
                <a16:creationId xmlns:a16="http://schemas.microsoft.com/office/drawing/2014/main" id="{E266B098-C3D6-72F2-44AA-C3274730EE0D}"/>
              </a:ext>
            </a:extLst>
          </p:cNvPr>
          <p:cNvSpPr>
            <a:spLocks noGrp="1"/>
          </p:cNvSpPr>
          <p:nvPr>
            <p:ph type="title"/>
          </p:nvPr>
        </p:nvSpPr>
        <p:spPr>
          <a:xfrm>
            <a:off x="468000" y="457200"/>
            <a:ext cx="11277600" cy="1581150"/>
          </a:xfrm>
        </p:spPr>
        <p:txBody>
          <a:bodyPr/>
          <a:lstStyle/>
          <a:p>
            <a:r>
              <a:rPr lang="en-GB" dirty="0">
                <a:latin typeface="Arial" panose="020B0604020202020204" pitchFamily="34" charset="0"/>
                <a:cs typeface="Arial" panose="020B0604020202020204" pitchFamily="34" charset="0"/>
              </a:rPr>
              <a:t>Chart A: Public sector net borrowing is projected to be higher than under the OBR’s March projections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Public sector net borrowing (PSNB), as a percentage of GDP (left panel) and contributions to change in the OBR’s PSNB projection between March 2024 and October 2024 (right panel)</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endParaRPr lang="en-GB" baseline="30000" dirty="0"/>
          </a:p>
        </p:txBody>
      </p:sp>
      <p:pic>
        <p:nvPicPr>
          <p:cNvPr id="3" name="Picture 2" descr="Borrowing is projected to be around 0.9% of GDP higher across the OBR's forecast period. This is due to higher spending, partially offset by higher taxes.">
            <a:extLst>
              <a:ext uri="{FF2B5EF4-FFF2-40B4-BE49-F238E27FC236}">
                <a16:creationId xmlns:a16="http://schemas.microsoft.com/office/drawing/2014/main" id="{D2D57F59-B60C-59BE-51A8-C0E13487EC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92144" y="2408552"/>
            <a:ext cx="6937606" cy="4126303"/>
          </a:xfrm>
          <a:prstGeom prst="rect">
            <a:avLst/>
          </a:prstGeom>
        </p:spPr>
      </p:pic>
    </p:spTree>
    <p:extLst>
      <p:ext uri="{BB962C8B-B14F-4D97-AF65-F5344CB8AC3E}">
        <p14:creationId xmlns:p14="http://schemas.microsoft.com/office/powerpoint/2010/main" val="6091205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DD1FFB4-8E91-8422-7713-4DB9D6B3BA70}"/>
              </a:ext>
            </a:extLst>
          </p:cNvPr>
          <p:cNvSpPr>
            <a:spLocks noGrp="1"/>
          </p:cNvSpPr>
          <p:nvPr>
            <p:ph type="title"/>
          </p:nvPr>
        </p:nvSpPr>
        <p:spPr/>
        <p:txBody>
          <a:bodyPr/>
          <a:lstStyle/>
          <a:p>
            <a:r>
              <a:rPr lang="en-GB" dirty="0"/>
              <a:t>Chart B: Policies included in the Budget are expected to raise CPI inflation by just under ½ of a percentage point at their peak</a:t>
            </a:r>
            <a:br>
              <a:rPr lang="en-GB" b="0" dirty="0"/>
            </a:br>
            <a:r>
              <a:rPr lang="en-GB" b="0" dirty="0"/>
              <a:t>Impact of Budget on CPI inflation forecast</a:t>
            </a:r>
            <a:r>
              <a:rPr lang="en-GB" b="0" baseline="30000" dirty="0"/>
              <a:t>(a)</a:t>
            </a:r>
          </a:p>
        </p:txBody>
      </p:sp>
      <p:pic>
        <p:nvPicPr>
          <p:cNvPr id="6" name="Picture 5" descr="Budget measures increase inflation over the next three years. Initially lower fuel duty is more than offset by the positive contribution of other Budget measures. Later, changes to spare capacity in the economy are the main upward contributor to inflation.">
            <a:extLst>
              <a:ext uri="{FF2B5EF4-FFF2-40B4-BE49-F238E27FC236}">
                <a16:creationId xmlns:a16="http://schemas.microsoft.com/office/drawing/2014/main" id="{2FF76AF8-ACC3-B23A-6832-90C7DFBEA37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0" y="1550296"/>
            <a:ext cx="11277600" cy="4850504"/>
          </a:xfrm>
          <a:prstGeom prst="rect">
            <a:avLst/>
          </a:prstGeom>
        </p:spPr>
      </p:pic>
    </p:spTree>
    <p:extLst>
      <p:ext uri="{BB962C8B-B14F-4D97-AF65-F5344CB8AC3E}">
        <p14:creationId xmlns:p14="http://schemas.microsoft.com/office/powerpoint/2010/main" val="12567626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Table 1.A: Forecast summary</a:t>
            </a:r>
            <a:r>
              <a:rPr lang="en-GB" baseline="30000" dirty="0"/>
              <a:t>(a)(b)</a:t>
            </a:r>
          </a:p>
        </p:txBody>
      </p:sp>
      <p:pic>
        <p:nvPicPr>
          <p:cNvPr id="6" name="Picture 5">
            <a:extLst>
              <a:ext uri="{FF2B5EF4-FFF2-40B4-BE49-F238E27FC236}">
                <a16:creationId xmlns:a16="http://schemas.microsoft.com/office/drawing/2014/main" id="{D3310829-72E9-53F7-A724-259C9C24DA7E}"/>
              </a:ext>
            </a:extLst>
          </p:cNvPr>
          <p:cNvPicPr>
            <a:picLocks noChangeAspect="1"/>
          </p:cNvPicPr>
          <p:nvPr/>
        </p:nvPicPr>
        <p:blipFill>
          <a:blip r:embed="rId3"/>
          <a:stretch>
            <a:fillRect/>
          </a:stretch>
        </p:blipFill>
        <p:spPr>
          <a:xfrm>
            <a:off x="888600" y="1596410"/>
            <a:ext cx="10436400" cy="3185848"/>
          </a:xfrm>
          <a:prstGeom prst="rect">
            <a:avLst/>
          </a:prstGeom>
        </p:spPr>
      </p:pic>
    </p:spTree>
    <p:extLst>
      <p:ext uri="{BB962C8B-B14F-4D97-AF65-F5344CB8AC3E}">
        <p14:creationId xmlns:p14="http://schemas.microsoft.com/office/powerpoint/2010/main" val="8142140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Chart 1.1: CPI inflation and CPI inflation excluding energy</a:t>
            </a:r>
            <a:r>
              <a:rPr lang="en-GB" baseline="30000" dirty="0"/>
              <a:t>(a)</a:t>
            </a:r>
          </a:p>
        </p:txBody>
      </p:sp>
      <p:pic>
        <p:nvPicPr>
          <p:cNvPr id="3" name="Picture 2" descr="Energy prices are currently reducing inflation, but that drag is waning, leading to a rise in inflation in the near-term.">
            <a:extLst>
              <a:ext uri="{FF2B5EF4-FFF2-40B4-BE49-F238E27FC236}">
                <a16:creationId xmlns:a16="http://schemas.microsoft.com/office/drawing/2014/main" id="{CF2F9093-A923-992D-139B-11BBD4826CB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5110" y="1564564"/>
            <a:ext cx="10961779" cy="4937116"/>
          </a:xfrm>
          <a:prstGeom prst="rect">
            <a:avLst/>
          </a:prstGeom>
        </p:spPr>
      </p:pic>
    </p:spTree>
    <p:extLst>
      <p:ext uri="{BB962C8B-B14F-4D97-AF65-F5344CB8AC3E}">
        <p14:creationId xmlns:p14="http://schemas.microsoft.com/office/powerpoint/2010/main" val="27080856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Table 1.B: Conditioning assumptions</a:t>
            </a:r>
            <a:r>
              <a:rPr lang="en-GB" baseline="30000" dirty="0"/>
              <a:t>(a)(b)</a:t>
            </a:r>
          </a:p>
        </p:txBody>
      </p:sp>
      <p:pic>
        <p:nvPicPr>
          <p:cNvPr id="3" name="Picture 2">
            <a:extLst>
              <a:ext uri="{FF2B5EF4-FFF2-40B4-BE49-F238E27FC236}">
                <a16:creationId xmlns:a16="http://schemas.microsoft.com/office/drawing/2014/main" id="{EC864E43-2A7F-B7A8-DDD4-E24A6DA7A200}"/>
              </a:ext>
            </a:extLst>
          </p:cNvPr>
          <p:cNvPicPr>
            <a:picLocks noChangeAspect="1"/>
          </p:cNvPicPr>
          <p:nvPr/>
        </p:nvPicPr>
        <p:blipFill>
          <a:blip r:embed="rId3"/>
          <a:stretch>
            <a:fillRect/>
          </a:stretch>
        </p:blipFill>
        <p:spPr>
          <a:xfrm>
            <a:off x="1822315" y="1450000"/>
            <a:ext cx="8547370" cy="5125320"/>
          </a:xfrm>
          <a:prstGeom prst="rect">
            <a:avLst/>
          </a:prstGeom>
        </p:spPr>
      </p:pic>
    </p:spTree>
    <p:extLst>
      <p:ext uri="{BB962C8B-B14F-4D97-AF65-F5344CB8AC3E}">
        <p14:creationId xmlns:p14="http://schemas.microsoft.com/office/powerpoint/2010/main" val="31278602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Chart 1.2: GDP growth projection based on market interest rate expectations, other policy measures as announced</a:t>
            </a:r>
            <a:endParaRPr lang="en-GB" baseline="30000" dirty="0"/>
          </a:p>
        </p:txBody>
      </p:sp>
      <p:pic>
        <p:nvPicPr>
          <p:cNvPr id="3" name="Picture 2" descr="Shaded fan chart for the four-quarter G D P growth projection (wide bands). There is uncertainty around the O N S data, because they may be revised over time. The distribution widens over the forecast period to reflect uncertainty around the outlook for G D P.">
            <a:extLst>
              <a:ext uri="{FF2B5EF4-FFF2-40B4-BE49-F238E27FC236}">
                <a16:creationId xmlns:a16="http://schemas.microsoft.com/office/drawing/2014/main" id="{8308108A-2BE2-8BE0-FCA8-CE32490C51D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6800" y="1598440"/>
            <a:ext cx="10800000" cy="4996913"/>
          </a:xfrm>
          <a:prstGeom prst="rect">
            <a:avLst/>
          </a:prstGeom>
        </p:spPr>
      </p:pic>
    </p:spTree>
    <p:extLst>
      <p:ext uri="{BB962C8B-B14F-4D97-AF65-F5344CB8AC3E}">
        <p14:creationId xmlns:p14="http://schemas.microsoft.com/office/powerpoint/2010/main" val="1833600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Chart 1.3: Unemployment rate projection based on market interest rate expectations, other policy measures as announced</a:t>
            </a:r>
            <a:endParaRPr lang="en-GB" baseline="30000" dirty="0"/>
          </a:p>
        </p:txBody>
      </p:sp>
      <p:pic>
        <p:nvPicPr>
          <p:cNvPr id="3" name="Picture 2" descr="Shaded fan chart for the unemployment rate projection. The distribution widens over the forecast period.">
            <a:extLst>
              <a:ext uri="{FF2B5EF4-FFF2-40B4-BE49-F238E27FC236}">
                <a16:creationId xmlns:a16="http://schemas.microsoft.com/office/drawing/2014/main" id="{E537FF2F-3CD4-60EC-239D-0D6483D223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6000" y="1719695"/>
            <a:ext cx="10800000" cy="4622740"/>
          </a:xfrm>
          <a:prstGeom prst="rect">
            <a:avLst/>
          </a:prstGeom>
        </p:spPr>
      </p:pic>
    </p:spTree>
    <p:extLst>
      <p:ext uri="{BB962C8B-B14F-4D97-AF65-F5344CB8AC3E}">
        <p14:creationId xmlns:p14="http://schemas.microsoft.com/office/powerpoint/2010/main" val="31592119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Chart 1.4: CPI inflation projection based on market interest rate expectations, other policy measures as announced</a:t>
            </a:r>
            <a:endParaRPr lang="en-GB" baseline="30000" dirty="0"/>
          </a:p>
        </p:txBody>
      </p:sp>
      <p:pic>
        <p:nvPicPr>
          <p:cNvPr id="3" name="Picture 2" descr="Shaded fan chart for the C P I inflation projection (wide bands). The distribution widens over the forecast period to reflect uncertainty around the inflation projection.">
            <a:extLst>
              <a:ext uri="{FF2B5EF4-FFF2-40B4-BE49-F238E27FC236}">
                <a16:creationId xmlns:a16="http://schemas.microsoft.com/office/drawing/2014/main" id="{855C6186-8179-9698-10E1-AC41E4F7A7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6800" y="1619779"/>
            <a:ext cx="10800000" cy="4993512"/>
          </a:xfrm>
          <a:prstGeom prst="rect">
            <a:avLst/>
          </a:prstGeom>
        </p:spPr>
      </p:pic>
    </p:spTree>
    <p:extLst>
      <p:ext uri="{BB962C8B-B14F-4D97-AF65-F5344CB8AC3E}">
        <p14:creationId xmlns:p14="http://schemas.microsoft.com/office/powerpoint/2010/main" val="6523916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Table 1.C: The quarterly projection for CPI inflation based on market rate expectations</a:t>
            </a:r>
            <a:r>
              <a:rPr lang="en-GB" baseline="30000" dirty="0"/>
              <a:t>(a)</a:t>
            </a:r>
          </a:p>
        </p:txBody>
      </p:sp>
      <p:pic>
        <p:nvPicPr>
          <p:cNvPr id="3" name="Picture 2">
            <a:extLst>
              <a:ext uri="{FF2B5EF4-FFF2-40B4-BE49-F238E27FC236}">
                <a16:creationId xmlns:a16="http://schemas.microsoft.com/office/drawing/2014/main" id="{83B1C346-CA4C-BEBC-7808-6C737D4E8554}"/>
              </a:ext>
            </a:extLst>
          </p:cNvPr>
          <p:cNvPicPr>
            <a:picLocks noChangeAspect="1"/>
          </p:cNvPicPr>
          <p:nvPr/>
        </p:nvPicPr>
        <p:blipFill>
          <a:blip r:embed="rId3"/>
          <a:stretch>
            <a:fillRect/>
          </a:stretch>
        </p:blipFill>
        <p:spPr>
          <a:xfrm>
            <a:off x="647228" y="1672438"/>
            <a:ext cx="10897544" cy="3513124"/>
          </a:xfrm>
          <a:prstGeom prst="rect">
            <a:avLst/>
          </a:prstGeom>
        </p:spPr>
      </p:pic>
    </p:spTree>
    <p:extLst>
      <p:ext uri="{BB962C8B-B14F-4D97-AF65-F5344CB8AC3E}">
        <p14:creationId xmlns:p14="http://schemas.microsoft.com/office/powerpoint/2010/main" val="39711395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a:xfrm>
            <a:off x="467999" y="457200"/>
            <a:ext cx="11435825" cy="912814"/>
          </a:xfrm>
        </p:spPr>
        <p:txBody>
          <a:bodyPr/>
          <a:lstStyle/>
          <a:p>
            <a:r>
              <a:rPr lang="en-GB" dirty="0"/>
              <a:t>Table 1.D: Indicative projections consistent with the MPC's forecast</a:t>
            </a:r>
            <a:r>
              <a:rPr lang="en-GB" baseline="30000" dirty="0"/>
              <a:t>(a)(b)</a:t>
            </a:r>
          </a:p>
        </p:txBody>
      </p:sp>
      <p:pic>
        <p:nvPicPr>
          <p:cNvPr id="3" name="Picture 2">
            <a:extLst>
              <a:ext uri="{FF2B5EF4-FFF2-40B4-BE49-F238E27FC236}">
                <a16:creationId xmlns:a16="http://schemas.microsoft.com/office/drawing/2014/main" id="{F3E8B2B6-FB20-F7DB-9599-9BEA9472A7A9}"/>
              </a:ext>
            </a:extLst>
          </p:cNvPr>
          <p:cNvPicPr>
            <a:picLocks noChangeAspect="1"/>
          </p:cNvPicPr>
          <p:nvPr/>
        </p:nvPicPr>
        <p:blipFill>
          <a:blip r:embed="rId3"/>
          <a:stretch>
            <a:fillRect/>
          </a:stretch>
        </p:blipFill>
        <p:spPr>
          <a:xfrm>
            <a:off x="1945125" y="1265523"/>
            <a:ext cx="3984615" cy="5343759"/>
          </a:xfrm>
          <a:prstGeom prst="rect">
            <a:avLst/>
          </a:prstGeom>
        </p:spPr>
      </p:pic>
      <p:pic>
        <p:nvPicPr>
          <p:cNvPr id="6" name="Picture 5">
            <a:extLst>
              <a:ext uri="{FF2B5EF4-FFF2-40B4-BE49-F238E27FC236}">
                <a16:creationId xmlns:a16="http://schemas.microsoft.com/office/drawing/2014/main" id="{C56DE153-B684-ED96-DD7F-5E0C313B82BE}"/>
              </a:ext>
            </a:extLst>
          </p:cNvPr>
          <p:cNvPicPr>
            <a:picLocks noChangeAspect="1"/>
          </p:cNvPicPr>
          <p:nvPr/>
        </p:nvPicPr>
        <p:blipFill>
          <a:blip r:embed="rId4"/>
          <a:stretch>
            <a:fillRect/>
          </a:stretch>
        </p:blipFill>
        <p:spPr>
          <a:xfrm>
            <a:off x="6352171" y="1265523"/>
            <a:ext cx="3977985" cy="5459784"/>
          </a:xfrm>
          <a:prstGeom prst="rect">
            <a:avLst/>
          </a:prstGeom>
        </p:spPr>
      </p:pic>
    </p:spTree>
    <p:extLst>
      <p:ext uri="{BB962C8B-B14F-4D97-AF65-F5344CB8AC3E}">
        <p14:creationId xmlns:p14="http://schemas.microsoft.com/office/powerpoint/2010/main" val="717265254"/>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2791</TotalTime>
  <Words>2572</Words>
  <Application>Microsoft Office PowerPoint</Application>
  <PresentationFormat>Widescreen</PresentationFormat>
  <Paragraphs>82</Paragraphs>
  <Slides>12</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Century Gothic</vt:lpstr>
      <vt:lpstr>Times New Roman</vt:lpstr>
      <vt:lpstr>Bank LINKS Template</vt:lpstr>
      <vt:lpstr>PowerPoint Presentation</vt:lpstr>
      <vt:lpstr>Table 1.A: Forecast summary(a)(b)</vt:lpstr>
      <vt:lpstr>Chart 1.1: CPI inflation and CPI inflation excluding energy(a)</vt:lpstr>
      <vt:lpstr>Table 1.B: Conditioning assumptions(a)(b)</vt:lpstr>
      <vt:lpstr>Chart 1.2: GDP growth projection based on market interest rate expectations, other policy measures as announced</vt:lpstr>
      <vt:lpstr>Chart 1.3: Unemployment rate projection based on market interest rate expectations, other policy measures as announced</vt:lpstr>
      <vt:lpstr>Chart 1.4: CPI inflation projection based on market interest rate expectations, other policy measures as announced</vt:lpstr>
      <vt:lpstr>Table 1.C: The quarterly projection for CPI inflation based on market rate expectations(a)</vt:lpstr>
      <vt:lpstr>Table 1.D: Indicative projections consistent with the MPC's forecast(a)(b)</vt:lpstr>
      <vt:lpstr>Box B: Autumn Budget 2024</vt:lpstr>
      <vt:lpstr>Chart A: Public sector net borrowing is projected to be higher than under the OBR’s March projections Public sector net borrowing (PSNB), as a percentage of GDP (left panel) and contributions to change in the OBR’s PSNB projection between March 2024 and October 2024 (right panel)(a) </vt:lpstr>
      <vt:lpstr>Chart B: Policies included in the Budget are expected to raise CPI inflation by just under ½ of a percentage point at their peak Impact of Budget on CPI inflation forecast(a)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November 2024</dc:title>
  <dc:subject>1: The economic outlook</dc:subject>
  <dc:creator>Bank of England</dc:creator>
  <cp:lastModifiedBy>Dubedat, Eleanor</cp:lastModifiedBy>
  <cp:revision>203</cp:revision>
  <dcterms:created xsi:type="dcterms:W3CDTF">2022-03-15T15:50:20Z</dcterms:created>
  <dcterms:modified xsi:type="dcterms:W3CDTF">2024-11-07T10:18:06Z</dcterms:modified>
</cp:coreProperties>
</file>