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4"/>
  </p:notesMasterIdLst>
  <p:sldIdLst>
    <p:sldId id="415" r:id="rId2"/>
    <p:sldId id="509" r:id="rId3"/>
    <p:sldId id="562" r:id="rId4"/>
    <p:sldId id="563" r:id="rId5"/>
    <p:sldId id="564" r:id="rId6"/>
    <p:sldId id="565" r:id="rId7"/>
    <p:sldId id="566" r:id="rId8"/>
    <p:sldId id="567" r:id="rId9"/>
    <p:sldId id="568" r:id="rId10"/>
    <p:sldId id="569" r:id="rId11"/>
    <p:sldId id="586" r:id="rId12"/>
    <p:sldId id="587" r:id="rId13"/>
    <p:sldId id="588" r:id="rId14"/>
    <p:sldId id="589" r:id="rId15"/>
    <p:sldId id="590" r:id="rId16"/>
    <p:sldId id="591" r:id="rId17"/>
    <p:sldId id="592" r:id="rId18"/>
    <p:sldId id="593" r:id="rId19"/>
    <p:sldId id="594" r:id="rId20"/>
    <p:sldId id="595" r:id="rId21"/>
    <p:sldId id="596" r:id="rId22"/>
    <p:sldId id="597" r:id="rId23"/>
    <p:sldId id="598" r:id="rId24"/>
    <p:sldId id="599" r:id="rId25"/>
    <p:sldId id="600" r:id="rId26"/>
    <p:sldId id="601" r:id="rId27"/>
    <p:sldId id="602" r:id="rId28"/>
    <p:sldId id="603" r:id="rId29"/>
    <p:sldId id="604" r:id="rId30"/>
    <p:sldId id="605" r:id="rId31"/>
    <p:sldId id="606" r:id="rId32"/>
    <p:sldId id="607" r:id="rId33"/>
    <p:sldId id="437" r:id="rId34"/>
    <p:sldId id="583" r:id="rId35"/>
    <p:sldId id="608" r:id="rId36"/>
    <p:sldId id="584" r:id="rId37"/>
    <p:sldId id="585" r:id="rId38"/>
    <p:sldId id="609" r:id="rId39"/>
    <p:sldId id="610" r:id="rId40"/>
    <p:sldId id="611" r:id="rId41"/>
    <p:sldId id="612" r:id="rId42"/>
    <p:sldId id="61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82325" autoAdjust="0"/>
  </p:normalViewPr>
  <p:slideViewPr>
    <p:cSldViewPr snapToGrid="0" showGuides="1">
      <p:cViewPr varScale="1">
        <p:scale>
          <a:sx n="74" d="100"/>
          <a:sy n="74" d="100"/>
        </p:scale>
        <p:origin x="66" y="450"/>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and Bank calculations.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Cash ISA deposits include both sight and time deposits as available data do not provide a split between these accounts. Deposit flows are deflated with the CPI index and shown in August 2024 prices. Latest data are to August 2024.</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288239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Nationwide, ONS, LSEG Workspace, Rightmove.co.uk, S&amp;P Global/Halifax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latest data point for the ONS House Price Index is August 2024. Halifax and Nationwide data to September 2024 and Rightmove data to October 2024 are advanced to reflect the respective timing of each data source in the house-buying process. The Nationwide and Halifax figures for October were released after the data cut-off.</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056783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Private non-financial corporation (PNFC) lending includes loans to and securities issued by private non-financial corporations. Changes in the stock of M4 include transactions and other changes in asset values, see Further details about changes, flows, growth rates data. Data are deflated using the CPI index. Final data points refer to August 2024.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329366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Diamonds show quarterly headline GDP growth. Figures for 2024 Q3 and Q4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229201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Household consumption includes consumption by non-profit institutions serving households. The final data points are for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77492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British Chambers of Commerce (BCC), CBI, Lloyds Business Barometer, ONS, S&amp;P Global/CIPS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Bank staff’s indicator-based model of GDP uses mixed-data sampling (MIDAS) techniques (Daniell and Moreira (2023)).</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3926776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Income is the ONS measure of household disposable income. This is total household income, including labour income, pensions, investment and benefits, net of direct taxes. The contribution from prices is based on the consumption deflator. Data cover households and non-profit institutions serving households. Data are to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975860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HM Revenue and Customs, KPMG/REC/S&amp;P Global UK Report on Jobs, Lloyds Business Barometer, ONS, S&amp;P Global/CIPS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Bank staff’s indicator-based model of near-term employment growth use mixed-data sampling (MIDAS) techniques (Daniell and Moreira (2023)). Latest data are to 2024 Q2 and the diamond shows Bank staff’s projection for 2024 Q3.</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278145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Changes are shown from the three months to December 2019 and are based on those aged 16–64. Other reasons include: discouraged workers; those awaiting the results of a job application; have not yet started looking for work; do not need or want employment; have given an uncategorised reason; or have not given a reason. Sickness includes both those long-term and temporarily sick. The LFS was reweighted from September 2022. Prior estimates of the number of people outside the labour force by main reason were not adjusted leading to a structural break in the series. To provide a consistent estimate over this period, the contributions to the activity rate prior to the reweighting are calculated based on the relative shares of each group scaled to match the overall (reweighted) change in the activity rate. The final data points are the three months to August 2024.</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642382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Google Trends, IHS Markit, KPMG/REC UK Report on Jobs,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Bank staff’s indicator-based models of near-term unemployment use mixed-data sampling (MIDAS) techniques (Daniell and Moreira (2023)). Latest data are to 2024 Q2 and the diamond shows Bank staff’s projection for 2024 Q3.</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2897576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August 2024 Monetary Policy Report. The darker diamonds show Bank staff’s current projections. Projections for GDP growth and the unemployment rate are quarterly and show 2024 Q3 and Q4 (August projections show 2024 Q2 to 2024 Q4). Projections for CPI inflation are monthly and show October to December 2024 (August projections show July to December 2024). The GDP growth and unemployment rate projections for 2024 Q3 are based on official data to August, while the CPI inflation figure is an outturn. Although LFS unemployment data have been re-instated by the ONS, they are badged as official statistics in development and the LFS continues to suffer from very low response rates, which can introduce volatility and potentially non-response bias (Box D, May 2024 Report).</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t>
            </a:r>
            <a:r>
              <a:rPr lang="en-GB" sz="1800" dirty="0">
                <a:effectLst/>
                <a:latin typeface="Arial" panose="020B0604020202020204" pitchFamily="34" charset="0"/>
                <a:ea typeface="Calibri" panose="020F0502020204030204" pitchFamily="34" charset="0"/>
                <a:cs typeface="Calibri" panose="020F0502020204030204" pitchFamily="34" charset="0"/>
              </a:rPr>
              <a:t>Comparisons in the vacancies to unemployment ratio over long periods are uncertain because, for example, the falling average cost of posting a job vacancy may have affected the number of vacancies posted for a given level of labour market tightness. The series is shown relative to the 2002 to 2024 Q2 average. The final data point is the three months to August 2024.</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473230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 is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3784370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British Chambers of Commerce (BCC), CBI, S&amp;P Global/CIPS,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Standard deviations from averages between 2000–19. The measures included in the swathe are from the Bank’s Agents, the BCC (non-services and services), the CBI (manufacturing (capacity); financial services, business/consumer/professional services and distributive trade (business relative to normal)) and CIPS (manufacturing (backlogs); services (outstanding business)). Sectors are weighted using shares in gross value added. The BCC data are not seasonally adjusted. The data are shown to 2024 Q3.</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3489931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2024. Data to September 2024. Component-level Bank staff projections from October 2024 to March 2025. The food component is defined as food and non-alcoholic beverages. Fuels and lubricants estimates use Department for Energy Security and Net Zero petrol price data for October 2024 and are then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2375801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core goods component is defined as goods excluding food and non-alcoholic beverages, alcohol, tobacco and energy. Data are to September 2024. Bank staff projections from October 2024 to March 2025. Dashed lines represent 2010</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19 averages which are 3.0% and 0.8% for services and core goods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789725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Measures shown are three-month averages of seasonally adjusted monthly annualised inflation. The low variance measure is calculated by weighting each component of services inflation by the inverse variance of the change in 12-month inflation of that component from 12 months previously. The maximum adjusted weight is capped at twice its original value. Details on the components which have been included/excluded from the ‘Services excluding indexed and volatile components, rents and foreign holidays’ measure are included in the accompanying spreadsheet published online. The trimmed mean measure excludes the 10% largest and 10% smallest price changes. The latest data points shown refer to September 2024.</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226048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Chart shows a rolling 12-month average. Catering and accommodation services are excluded from the dashed lines as these have been more affected by recent external cost shocks – for example elevated food price inflation – than other types of services. The latest data points refer to September 2024.</a:t>
            </a: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1628801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private sector profit share is calculated as the private sector gross operating surplus (private sector non-financial corporations and financial corporations excluding the alignment adjustment) divided by private sector gross operating surplus plus compensation of employees. Data are to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2249502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are three-month averages and the final realised data point is October 2024. The diamonds show expectations for the year ahead from successive survey waves.</a:t>
            </a: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416809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Citigroup, </a:t>
            </a:r>
            <a:r>
              <a:rPr lang="en-GB" sz="1800" dirty="0">
                <a:effectLst/>
                <a:latin typeface="Arial" panose="020B0604020202020204" pitchFamily="34" charset="0"/>
                <a:ea typeface="Calibri" panose="020F0502020204030204" pitchFamily="34" charset="0"/>
                <a:cs typeface="Calibri" panose="020F0502020204030204" pitchFamily="34" charset="0"/>
              </a:rPr>
              <a:t>DMP Survey,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YouGov</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shown are the 1-year and 5–10-year inflation expectations measure from Citi. Dashed lines represent the series averages over 2010–19. The latest data points are for October 2024.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Data shown are from the DMP Survey and are based on three-month averages of responses to the question: ‘What do you think the annual CPI inflation rate will be in the UK, one year from now and three years from now?’. The latest data points are for October 2024. </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2937105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LSEG Workspace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1.D for definition. Figures for 2024 Q3 to 2025 Q1 are Bank staff projections. These projections do not include the advance estimate of US GDP in 2024 Q3 or the preliminary flash estimate of euro-area GDP for the same quarter, as the data were not received in time to incorporate fully into the forecast.</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85611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HMRC, Indeed, KPMG/REC UK Report on Jobs, ONS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Series shown in the left-hand panel are at a quarterly frequency. Bank staff’s indicator-based model of near-term private sector regular pay growth uses mixed-data sampling (or MIDAS) techniques. A range of indicators inform the model, including series from the Bank of England Agents, the Lloyds Business Barometer, Indeed, ONS/HMRC PAYE payrolls and the KPMG/REC UK Report on Jobs. Indicators are weighted together according to their relative forecast performance in the recent past. Private sector regular pay growth is the ONS measure of private sector regular average weekly earnings growth (quarter on same quarter a year ago). Latest data points are for 2024 Q2, with diamonds showing projections for private sector regular pay growth for 2024 Q3</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2025 Q4.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Series shown in the right-hand panel are at a monthly frequency. Definitions of wage growth vary between each of the measures. Private sector regular pay growth is the ONS measure of private sector regular average weekly earnings growth (three-month average on same three-month average a year ago). KPMG/REC shows average starting salaries for permanent staff compared to the previous month. HMRC Real-Time Information (RTI) shows median of private sector employee pay growth. Indeed shows annual average job title matched pay growth for UK job vacancies. The KPMG/REC index is mean-variance adjusted to ONS private sector regular pay growth over 2002–19 and is advanced by 12 months, which better reflects the leading relationship between the KPMG/REC index and the ONS measure of pay growth. Latest data points are September 2024 for Indeed, HMRC RTI and the KPMG/REC index, and the three months to August 2024 for private sector regular pay.</a:t>
            </a:r>
          </a:p>
        </p:txBody>
      </p:sp>
      <p:sp>
        <p:nvSpPr>
          <p:cNvPr id="4" name="Slide Number Placeholder 3"/>
          <p:cNvSpPr>
            <a:spLocks noGrp="1"/>
          </p:cNvSpPr>
          <p:nvPr>
            <p:ph type="sldNum" sz="quarter" idx="5"/>
          </p:nvPr>
        </p:nvSpPr>
        <p:spPr/>
        <p:txBody>
          <a:bodyPr/>
          <a:lstStyle/>
          <a:p>
            <a:fld id="{2F5E53B0-EFB7-4B0E-B012-E676534541B5}" type="slidenum">
              <a:rPr lang="en-GB" smtClean="0"/>
              <a:t>30</a:t>
            </a:fld>
            <a:endParaRPr lang="en-GB"/>
          </a:p>
        </p:txBody>
      </p:sp>
    </p:spTree>
    <p:extLst>
      <p:ext uri="{BB962C8B-B14F-4D97-AF65-F5344CB8AC3E}">
        <p14:creationId xmlns:p14="http://schemas.microsoft.com/office/powerpoint/2010/main" val="1731181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Barclays, Citigroup, ONS, YouGov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Wage equation based on Yellen (2017). Pay growth is Bank staff’s estimate of underlying pay growth between January 2020 and March 2022 and the ONS measure of private sector regular AWE growth otherwise. Short-term inflation expectations are based on the Barclays Basix Index and the YouGov/Citigroup one year ahead measure of household inflation expectations and projected forward based on a Bayesian VAR estimation. Slack is based on the MPC’s estimates, informed by the vacancies to unemployment ratio. Productivity growth is based on long-run market sector productivity growth per head. </a:t>
            </a:r>
            <a:r>
              <a:rPr lang="en-GB" sz="1800" kern="100">
                <a:effectLst/>
                <a:latin typeface="Calibri" panose="020F0502020204030204" pitchFamily="34" charset="0"/>
                <a:ea typeface="Calibri" panose="020F0502020204030204" pitchFamily="34" charset="0"/>
                <a:cs typeface="Times New Roman" panose="02020603050405020304" pitchFamily="18" charset="0"/>
              </a:rPr>
              <a:t>The final data point is 2024 Q2.</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31</a:t>
            </a:fld>
            <a:endParaRPr lang="en-GB"/>
          </a:p>
        </p:txBody>
      </p:sp>
    </p:spTree>
    <p:extLst>
      <p:ext uri="{BB962C8B-B14F-4D97-AF65-F5344CB8AC3E}">
        <p14:creationId xmlns:p14="http://schemas.microsoft.com/office/powerpoint/2010/main" val="3863232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for realised wage growth is October 2024. The diamonds show expectations for wage growth one year ahead.</a:t>
            </a:r>
          </a:p>
        </p:txBody>
      </p:sp>
      <p:sp>
        <p:nvSpPr>
          <p:cNvPr id="4" name="Slide Number Placeholder 3"/>
          <p:cNvSpPr>
            <a:spLocks noGrp="1"/>
          </p:cNvSpPr>
          <p:nvPr>
            <p:ph type="sldNum" sz="quarter" idx="5"/>
          </p:nvPr>
        </p:nvSpPr>
        <p:spPr/>
        <p:txBody>
          <a:bodyPr/>
          <a:lstStyle/>
          <a:p>
            <a:fld id="{2F5E53B0-EFB7-4B0E-B012-E676534541B5}" type="slidenum">
              <a:rPr lang="en-GB" smtClean="0"/>
              <a:t>32</a:t>
            </a:fld>
            <a:endParaRPr lang="en-GB"/>
          </a:p>
        </p:txBody>
      </p:sp>
    </p:spTree>
    <p:extLst>
      <p:ext uri="{BB962C8B-B14F-4D97-AF65-F5344CB8AC3E}">
        <p14:creationId xmlns:p14="http://schemas.microsoft.com/office/powerpoint/2010/main" val="561096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33</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Bank of England, Eurostat, LSEG Workspace,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Foreign export prices in foreign currency are based on goods and services exports of 51 countries weighted according to their shares in UK imports. The sample does not include any major oil exporters. Foreign export prices in sterling terms are derived by dividing the series of export prices in foreign currency by the sterling effective exchange rate.</a:t>
            </a:r>
          </a:p>
        </p:txBody>
      </p:sp>
      <p:sp>
        <p:nvSpPr>
          <p:cNvPr id="4" name="Slide Number Placeholder 3"/>
          <p:cNvSpPr>
            <a:spLocks noGrp="1"/>
          </p:cNvSpPr>
          <p:nvPr>
            <p:ph type="sldNum" sz="quarter" idx="5"/>
          </p:nvPr>
        </p:nvSpPr>
        <p:spPr/>
        <p:txBody>
          <a:bodyPr/>
          <a:lstStyle/>
          <a:p>
            <a:fld id="{2F5E53B0-EFB7-4B0E-B012-E676534541B5}" type="slidenum">
              <a:rPr lang="en-GB" smtClean="0"/>
              <a:t>34</a:t>
            </a:fld>
            <a:endParaRPr lang="en-GB"/>
          </a:p>
        </p:txBody>
      </p:sp>
    </p:spTree>
    <p:extLst>
      <p:ext uri="{BB962C8B-B14F-4D97-AF65-F5344CB8AC3E}">
        <p14:creationId xmlns:p14="http://schemas.microsoft.com/office/powerpoint/2010/main" val="3030436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The left panel shows UK import prices excluding fuel at the time of the August 2024 and November 2024 Monetary Policy Reports. Changes in the data up to 2024 Q2 are due to data revisions. The chart shows projections from 2024 Q3 to 2027 Q4.</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(b) The right panel shows news to the contribution from UK non-fuel import prices to UK CPI inflation since the August 2024 Report. The purple bars show the effect of the import price judgement taken in the November 2024 forecast. The gold bars show the effect of data news on foreign export prices and the sterling exchange rate between the August 2024 and November 2024 Report.</a:t>
            </a:r>
          </a:p>
        </p:txBody>
      </p:sp>
      <p:sp>
        <p:nvSpPr>
          <p:cNvPr id="4" name="Slide Number Placeholder 3"/>
          <p:cNvSpPr>
            <a:spLocks noGrp="1"/>
          </p:cNvSpPr>
          <p:nvPr>
            <p:ph type="sldNum" sz="quarter" idx="5"/>
          </p:nvPr>
        </p:nvSpPr>
        <p:spPr/>
        <p:txBody>
          <a:bodyPr/>
          <a:lstStyle/>
          <a:p>
            <a:fld id="{2F5E53B0-EFB7-4B0E-B012-E676534541B5}" type="slidenum">
              <a:rPr lang="en-GB" smtClean="0"/>
              <a:t>35</a:t>
            </a:fld>
            <a:endParaRPr lang="en-GB"/>
          </a:p>
        </p:txBody>
      </p:sp>
    </p:spTree>
    <p:extLst>
      <p:ext uri="{BB962C8B-B14F-4D97-AF65-F5344CB8AC3E}">
        <p14:creationId xmlns:p14="http://schemas.microsoft.com/office/powerpoint/2010/main" val="2777329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36</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Saving as a percentage of household and non-profit institutions serving households post-tax income. The adjusted saving ratio excludes changes in pension entitlements from income. Final data points are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37</a:t>
            </a:fld>
            <a:endParaRPr lang="en-GB"/>
          </a:p>
        </p:txBody>
      </p:sp>
    </p:spTree>
    <p:extLst>
      <p:ext uri="{BB962C8B-B14F-4D97-AF65-F5344CB8AC3E}">
        <p14:creationId xmlns:p14="http://schemas.microsoft.com/office/powerpoint/2010/main" val="1059965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Data exclude outliers during the pandemic (from 2020 Q2 to 2021 Q2 inclusive). The adjusted saving ratio excludes changes in pension entitlements from income. Data are from 1964 Q1 to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38</a:t>
            </a:fld>
            <a:endParaRPr lang="en-GB"/>
          </a:p>
        </p:txBody>
      </p:sp>
    </p:spTree>
    <p:extLst>
      <p:ext uri="{BB962C8B-B14F-4D97-AF65-F5344CB8AC3E}">
        <p14:creationId xmlns:p14="http://schemas.microsoft.com/office/powerpoint/2010/main" val="3736830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Bank/NMG survey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Changes in consumption are calculated by using respondents’ reported change or expected change in monthly spending relative to their experienced or expected change in monthly mortgage repayments.</a:t>
            </a:r>
          </a:p>
        </p:txBody>
      </p:sp>
      <p:sp>
        <p:nvSpPr>
          <p:cNvPr id="4" name="Slide Number Placeholder 3"/>
          <p:cNvSpPr>
            <a:spLocks noGrp="1"/>
          </p:cNvSpPr>
          <p:nvPr>
            <p:ph type="sldNum" sz="quarter" idx="5"/>
          </p:nvPr>
        </p:nvSpPr>
        <p:spPr/>
        <p:txBody>
          <a:bodyPr/>
          <a:lstStyle/>
          <a:p>
            <a:fld id="{2F5E53B0-EFB7-4B0E-B012-E676534541B5}" type="slidenum">
              <a:rPr lang="en-GB" smtClean="0"/>
              <a:t>39</a:t>
            </a:fld>
            <a:endParaRPr lang="en-GB"/>
          </a:p>
        </p:txBody>
      </p:sp>
    </p:spTree>
    <p:extLst>
      <p:ext uri="{BB962C8B-B14F-4D97-AF65-F5344CB8AC3E}">
        <p14:creationId xmlns:p14="http://schemas.microsoft.com/office/powerpoint/2010/main" val="262161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European Central Bank (ECB), General Administration of Customs of the People’s Republic of China, US Bureau of Economic Analysis, other national statistical agencies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‘Rest of world’ is a weighted average of 31 countries excluding major oil exporters and including China. Countries are weighted by their shares of UK imports. The final data points refer to 2024 Q2.</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324829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Net liabilities covers households’ net acquisitions of: debt securities; loans; claims of pension funds on pension managers; and other accounts receivable/payable – loans makes up the majority of household net liabilities and so movements in net lending are reflected in the broader series. Other includes net acquisition of non-produced or non-financial assets, other assets (for example equity and investment funds), the statistical discrepancy in net lending measures between the non-financial and financial accounts and seasonal factors in the components of gross saving. Data cover households and non-profit institutions serving households. Final data points are for 2024 Q2.</a:t>
            </a:r>
          </a:p>
        </p:txBody>
      </p:sp>
      <p:sp>
        <p:nvSpPr>
          <p:cNvPr id="4" name="Slide Number Placeholder 3"/>
          <p:cNvSpPr>
            <a:spLocks noGrp="1"/>
          </p:cNvSpPr>
          <p:nvPr>
            <p:ph type="sldNum" sz="quarter" idx="5"/>
          </p:nvPr>
        </p:nvSpPr>
        <p:spPr/>
        <p:txBody>
          <a:bodyPr/>
          <a:lstStyle/>
          <a:p>
            <a:fld id="{2F5E53B0-EFB7-4B0E-B012-E676534541B5}" type="slidenum">
              <a:rPr lang="en-GB" smtClean="0"/>
              <a:t>40</a:t>
            </a:fld>
            <a:endParaRPr lang="en-GB"/>
          </a:p>
        </p:txBody>
      </p:sp>
    </p:spTree>
    <p:extLst>
      <p:ext uri="{BB962C8B-B14F-4D97-AF65-F5344CB8AC3E}">
        <p14:creationId xmlns:p14="http://schemas.microsoft.com/office/powerpoint/2010/main" val="41155756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Bank/NMG survey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The weighted share of respondents reporting changes in savings are shown in brackets on the vertical axis labels. Results are based on responses to questions: ‘Generally speaking, do you think now is a good time for people to make major purchases (such as a car, household appliances, home improvements, electronic equipment, or similar)?’ and ‘How has [the total amount saved up in savings] changed compared with twelve months ago?’. ‘Don’t know’ responses are excluded from the sample.</a:t>
            </a:r>
          </a:p>
        </p:txBody>
      </p:sp>
      <p:sp>
        <p:nvSpPr>
          <p:cNvPr id="4" name="Slide Number Placeholder 3"/>
          <p:cNvSpPr>
            <a:spLocks noGrp="1"/>
          </p:cNvSpPr>
          <p:nvPr>
            <p:ph type="sldNum" sz="quarter" idx="5"/>
          </p:nvPr>
        </p:nvSpPr>
        <p:spPr/>
        <p:txBody>
          <a:bodyPr/>
          <a:lstStyle/>
          <a:p>
            <a:fld id="{2F5E53B0-EFB7-4B0E-B012-E676534541B5}" type="slidenum">
              <a:rPr lang="en-GB" smtClean="0"/>
              <a:t>41</a:t>
            </a:fld>
            <a:endParaRPr lang="en-GB"/>
          </a:p>
        </p:txBody>
      </p:sp>
    </p:spTree>
    <p:extLst>
      <p:ext uri="{BB962C8B-B14F-4D97-AF65-F5344CB8AC3E}">
        <p14:creationId xmlns:p14="http://schemas.microsoft.com/office/powerpoint/2010/main" val="13188734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Sources: Bank/NMG survey,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Nominal bank deposit values are deflated using the consumption deflator. Values are shown in 2024 Q2 prices. The distribution is smoothed using a kernel density estimate.</a:t>
            </a:r>
          </a:p>
        </p:txBody>
      </p:sp>
      <p:sp>
        <p:nvSpPr>
          <p:cNvPr id="4" name="Slide Number Placeholder 3"/>
          <p:cNvSpPr>
            <a:spLocks noGrp="1"/>
          </p:cNvSpPr>
          <p:nvPr>
            <p:ph type="sldNum" sz="quarter" idx="5"/>
          </p:nvPr>
        </p:nvSpPr>
        <p:spPr/>
        <p:txBody>
          <a:bodyPr/>
          <a:lstStyle/>
          <a:p>
            <a:fld id="{2F5E53B0-EFB7-4B0E-B012-E676534541B5}" type="slidenum">
              <a:rPr lang="en-GB" smtClean="0"/>
              <a:t>42</a:t>
            </a:fld>
            <a:endParaRPr lang="en-GB"/>
          </a:p>
        </p:txBody>
      </p:sp>
    </p:spTree>
    <p:extLst>
      <p:ext uri="{BB962C8B-B14F-4D97-AF65-F5344CB8AC3E}">
        <p14:creationId xmlns:p14="http://schemas.microsoft.com/office/powerpoint/2010/main" val="1983321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Oil prices are Brent crude, converted to sterling. Gas prices are Bloomberg UK NBP Natural Gas Forward Day price. Dashed lines refer to respective futures curves using one-month forward prices based on the 15-day average to 29 October 2024, while dotted lines are based on the 15-day average to 22 July 2024. The final data points shown are forward prices for December 2027. </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434512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Eurostat, ONS, US Bureau of Economic Analysis and Bank calculations. </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data shown are HICP core services inflation for the euro area, PCE services inflation excluding energy and housing for the US, and core services inflation excluding rents for the UK. The latest data are for 2024 Q2. Estimated contributions to services inflation are based on autoregressive distributed lag regressions of services inflation on metrics of pay growth (orange bars) and manufacturing PPI inflation (aqua bars). See also Greene (2024) and Mann (2024). Note that services inflation in the US has also been boosted by continued strength in housing services inflation. This has been stripped out of these data. </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648391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All data as of 29 October 2024. The August curves are estimated based on the 15 UK working days to 22 July 2024. The November curves are estimated using the 15 working days to 29 October 2024. Federal funds rate is the upper bound of the announced target range. ECB deposit rate is based on the date from which changes in policy rates are effective. The final data points shown are forward rates for December 2027.</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57030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Loan and deposit rates are based on average quoted rates. The Bank’s quoted rates series are weighted monthly average rates advertised by all UK banks and building societies with products meeting the specific criteria. For more information, see Introduction of new Quoted Rates data. The 75% and 90% LTV mortgage rates are for two-year fixed-rate products. The reference rate for these, and for fixed-rate savings bonds, is the two-year overnight index swap (OIS) rate. Deposit and loan rates used for October represent averages of daily quoted rates using data to 29 October 2024 and were provisional. OIS rate and Bank Rate show monthly averages with OIS rates including daily rates up to 29 October 2024. Personal loans are excluded as recent changes in average quoted rates have been partly driven by a change in the composition of lenders in the data sample.</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675430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ONS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Aggregate broad money captures M4 excluding the deposits of intermediate other financial corporations. For more detail on what is captured within the household sector, see Further details about sectoral analysis of M4 and M4 lending data. The dashed line in the left panel shows the 2012–19 trend in the ratio of aggregate broad money to nominal GDP, projected forward. Final data points shown are for 2024 Q2.</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82433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2024</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2.9: There have been material changes in the pattern of household saving over the past four years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household deposit and money flows, by product, £ billions</a:t>
            </a:r>
            <a:r>
              <a:rPr lang="en-GB" b="0" baseline="30000" dirty="0">
                <a:latin typeface="Arial" panose="020B0604020202020204" pitchFamily="34" charset="0"/>
                <a:cs typeface="Arial" panose="020B0604020202020204" pitchFamily="34" charset="0"/>
              </a:rPr>
              <a:t>(a)</a:t>
            </a:r>
          </a:p>
        </p:txBody>
      </p:sp>
      <p:pic>
        <p:nvPicPr>
          <p:cNvPr id="5" name="Picture 4" descr="During the pandemic there were large flows into interest bearing sight deposit accounts. This flipped into outflows in 2023, with time deposits and cash ISAs receiving material inflows.">
            <a:extLst>
              <a:ext uri="{FF2B5EF4-FFF2-40B4-BE49-F238E27FC236}">
                <a16:creationId xmlns:a16="http://schemas.microsoft.com/office/drawing/2014/main" id="{121A96B7-D3AE-F410-4DA2-1C64A9C53F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468" y="1752600"/>
            <a:ext cx="10149064" cy="4818980"/>
          </a:xfrm>
          <a:prstGeom prst="rect">
            <a:avLst/>
          </a:prstGeom>
        </p:spPr>
      </p:pic>
    </p:spTree>
    <p:extLst>
      <p:ext uri="{BB962C8B-B14F-4D97-AF65-F5344CB8AC3E}">
        <p14:creationId xmlns:p14="http://schemas.microsoft.com/office/powerpoint/2010/main" val="3177723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2.10: House prices have risen in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a:t>
            </a:r>
            <a:r>
              <a:rPr lang="en-GB" b="0" baseline="30000" dirty="0">
                <a:latin typeface="Arial" panose="020B0604020202020204" pitchFamily="34" charset="0"/>
                <a:cs typeface="Arial" panose="020B0604020202020204" pitchFamily="34" charset="0"/>
              </a:rPr>
              <a:t>(a)</a:t>
            </a:r>
          </a:p>
        </p:txBody>
      </p:sp>
      <p:pic>
        <p:nvPicPr>
          <p:cNvPr id="4" name="Picture 3" descr="House prices rose quickly between 2020 and 2022. Since then they have been relatively flat, although slightly picked up in 2024.">
            <a:extLst>
              <a:ext uri="{FF2B5EF4-FFF2-40B4-BE49-F238E27FC236}">
                <a16:creationId xmlns:a16="http://schemas.microsoft.com/office/drawing/2014/main" id="{4E8383C3-6D22-3C37-34B0-4D925D0E08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973400"/>
            <a:ext cx="11288939" cy="3762980"/>
          </a:xfrm>
          <a:prstGeom prst="rect">
            <a:avLst/>
          </a:prstGeom>
        </p:spPr>
      </p:pic>
    </p:spTree>
    <p:extLst>
      <p:ext uri="{BB962C8B-B14F-4D97-AF65-F5344CB8AC3E}">
        <p14:creationId xmlns:p14="http://schemas.microsoft.com/office/powerpoint/2010/main" val="398680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889463" cy="1908629"/>
          </a:xfrm>
        </p:spPr>
        <p:txBody>
          <a:bodyPr/>
          <a:lstStyle/>
          <a:p>
            <a:r>
              <a:rPr lang="en-GB" dirty="0">
                <a:latin typeface="Arial" panose="020B0604020202020204" pitchFamily="34" charset="0"/>
                <a:cs typeface="Arial" panose="020B0604020202020204" pitchFamily="34" charset="0"/>
              </a:rPr>
              <a:t>Chart 2.11: Secured household lending growth has risen but remains subdued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growth rate of M4 lending in real terms, by sector</a:t>
            </a:r>
            <a:r>
              <a:rPr lang="en-GB" b="0" baseline="30000" dirty="0">
                <a:latin typeface="Arial" panose="020B0604020202020204" pitchFamily="34" charset="0"/>
                <a:cs typeface="Arial" panose="020B0604020202020204" pitchFamily="34" charset="0"/>
              </a:rPr>
              <a:t>(a)</a:t>
            </a:r>
          </a:p>
        </p:txBody>
      </p:sp>
      <p:pic>
        <p:nvPicPr>
          <p:cNvPr id="5" name="Picture 4" descr="During the pandemic PNFC lending growth increased markedly while consumer credit growth fell. During 2022 and 2023, real lending growth was weak across products.">
            <a:extLst>
              <a:ext uri="{FF2B5EF4-FFF2-40B4-BE49-F238E27FC236}">
                <a16:creationId xmlns:a16="http://schemas.microsoft.com/office/drawing/2014/main" id="{38FF651D-2E8E-80E8-CA48-83DFC2E164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559261"/>
            <a:ext cx="11256000" cy="4822489"/>
          </a:xfrm>
          <a:prstGeom prst="rect">
            <a:avLst/>
          </a:prstGeom>
        </p:spPr>
      </p:pic>
    </p:spTree>
    <p:extLst>
      <p:ext uri="{BB962C8B-B14F-4D97-AF65-F5344CB8AC3E}">
        <p14:creationId xmlns:p14="http://schemas.microsoft.com/office/powerpoint/2010/main" val="178677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2.12: GDP growth has been positive in 2024 but is expected to have weakened slightly in the second half of the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a:t>
            </a:r>
            <a:r>
              <a:rPr lang="en-GB" b="0" baseline="30000" dirty="0">
                <a:latin typeface="Arial" panose="020B0604020202020204" pitchFamily="34" charset="0"/>
                <a:cs typeface="Arial" panose="020B0604020202020204" pitchFamily="34" charset="0"/>
              </a:rPr>
              <a:t>(a)</a:t>
            </a:r>
          </a:p>
        </p:txBody>
      </p:sp>
      <p:pic>
        <p:nvPicPr>
          <p:cNvPr id="4" name="Picture 3" descr="Growth is expected to slow in the second half of the year. Government expenditure and consumption provide the largest upward contribution to growth.">
            <a:extLst>
              <a:ext uri="{FF2B5EF4-FFF2-40B4-BE49-F238E27FC236}">
                <a16:creationId xmlns:a16="http://schemas.microsoft.com/office/drawing/2014/main" id="{D5729675-C0CF-50CC-9299-6BAF11C221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747" y="1713684"/>
            <a:ext cx="10696506" cy="4808582"/>
          </a:xfrm>
          <a:prstGeom prst="rect">
            <a:avLst/>
          </a:prstGeom>
        </p:spPr>
      </p:pic>
    </p:spTree>
    <p:extLst>
      <p:ext uri="{BB962C8B-B14F-4D97-AF65-F5344CB8AC3E}">
        <p14:creationId xmlns:p14="http://schemas.microsoft.com/office/powerpoint/2010/main" val="969651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2.13</a:t>
            </a:r>
            <a:r>
              <a:rPr lang="en-GB">
                <a:latin typeface="Arial" panose="020B0604020202020204" pitchFamily="34" charset="0"/>
                <a:cs typeface="Arial" panose="020B0604020202020204" pitchFamily="34" charset="0"/>
              </a:rPr>
              <a:t>: Consumption </a:t>
            </a:r>
            <a:r>
              <a:rPr lang="en-GB" dirty="0">
                <a:latin typeface="Arial" panose="020B0604020202020204" pitchFamily="34" charset="0"/>
                <a:cs typeface="Arial" panose="020B0604020202020204" pitchFamily="34" charset="0"/>
              </a:rPr>
              <a:t>and GDP were revised materially higher in Blue Book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GDP and household consumption, chained-volume measures</a:t>
            </a:r>
            <a:r>
              <a:rPr lang="en-GB" b="0" baseline="30000" dirty="0">
                <a:latin typeface="Arial" panose="020B0604020202020204" pitchFamily="34" charset="0"/>
                <a:cs typeface="Arial" panose="020B0604020202020204" pitchFamily="34" charset="0"/>
              </a:rPr>
              <a:t>(a)</a:t>
            </a:r>
          </a:p>
        </p:txBody>
      </p:sp>
      <p:pic>
        <p:nvPicPr>
          <p:cNvPr id="5" name="Picture 4" descr="GDP and consumption levels fell steeply during 2020, recovered in 2021 and 2022. The latest estimates have revised up the recovery in 2022.">
            <a:extLst>
              <a:ext uri="{FF2B5EF4-FFF2-40B4-BE49-F238E27FC236}">
                <a16:creationId xmlns:a16="http://schemas.microsoft.com/office/drawing/2014/main" id="{931E74C2-288B-D4A9-5B17-2F7EEE9FD9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570" y="1871464"/>
            <a:ext cx="9768860" cy="4529337"/>
          </a:xfrm>
          <a:prstGeom prst="rect">
            <a:avLst/>
          </a:prstGeom>
        </p:spPr>
      </p:pic>
    </p:spTree>
    <p:extLst>
      <p:ext uri="{BB962C8B-B14F-4D97-AF65-F5344CB8AC3E}">
        <p14:creationId xmlns:p14="http://schemas.microsoft.com/office/powerpoint/2010/main" val="2793222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2.14: GDP growth was lower than implied by business surveys in 2023 but recovered in the first part of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Three-month on three-month growth in GDP and quarterly GDP growth implied by business surveys</a:t>
            </a:r>
            <a:r>
              <a:rPr lang="en-GB" b="0" baseline="30000" dirty="0">
                <a:latin typeface="Arial" panose="020B0604020202020204" pitchFamily="34" charset="0"/>
                <a:cs typeface="Arial" panose="020B0604020202020204" pitchFamily="34" charset="0"/>
              </a:rPr>
              <a:t>(a)</a:t>
            </a:r>
          </a:p>
        </p:txBody>
      </p:sp>
      <p:pic>
        <p:nvPicPr>
          <p:cNvPr id="7" name="Picture 6" descr="The growth rate of GDP slowed in the second half of 2023, but picked up strongly in early 2024, above survey indicators.">
            <a:extLst>
              <a:ext uri="{FF2B5EF4-FFF2-40B4-BE49-F238E27FC236}">
                <a16:creationId xmlns:a16="http://schemas.microsoft.com/office/drawing/2014/main" id="{EE797C8D-7F97-DB36-045F-A038BFB587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220855"/>
            <a:ext cx="11296250" cy="4061533"/>
          </a:xfrm>
          <a:prstGeom prst="rect">
            <a:avLst/>
          </a:prstGeom>
        </p:spPr>
      </p:pic>
    </p:spTree>
    <p:extLst>
      <p:ext uri="{BB962C8B-B14F-4D97-AF65-F5344CB8AC3E}">
        <p14:creationId xmlns:p14="http://schemas.microsoft.com/office/powerpoint/2010/main" val="1021266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2.15: Real income growth has picked up as inflation has slowed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four-quarter growth in real household disposable income</a:t>
            </a:r>
            <a:r>
              <a:rPr lang="en-GB" b="0" baseline="30000" dirty="0">
                <a:latin typeface="Arial" panose="020B0604020202020204" pitchFamily="34" charset="0"/>
                <a:cs typeface="Arial" panose="020B0604020202020204" pitchFamily="34" charset="0"/>
              </a:rPr>
              <a:t>(a)</a:t>
            </a:r>
          </a:p>
        </p:txBody>
      </p:sp>
      <p:pic>
        <p:nvPicPr>
          <p:cNvPr id="5" name="Picture 4" descr="Real incomes fell in late 2021 and early 2022 as price growth increased. Nominal income subsequently increased which pushed income growth positive in 2023.">
            <a:extLst>
              <a:ext uri="{FF2B5EF4-FFF2-40B4-BE49-F238E27FC236}">
                <a16:creationId xmlns:a16="http://schemas.microsoft.com/office/drawing/2014/main" id="{009EC958-8EB4-554B-9486-6F7627E591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697" y="1411513"/>
            <a:ext cx="11160606" cy="5189839"/>
          </a:xfrm>
          <a:prstGeom prst="rect">
            <a:avLst/>
          </a:prstGeom>
        </p:spPr>
      </p:pic>
    </p:spTree>
    <p:extLst>
      <p:ext uri="{BB962C8B-B14F-4D97-AF65-F5344CB8AC3E}">
        <p14:creationId xmlns:p14="http://schemas.microsoft.com/office/powerpoint/2010/main" val="3850336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2.16: Employment growth is estimated to have been stable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employment growth</a:t>
            </a:r>
            <a:r>
              <a:rPr lang="en-GB" b="0" baseline="30000" dirty="0">
                <a:latin typeface="Arial" panose="020B0604020202020204" pitchFamily="34" charset="0"/>
                <a:cs typeface="Arial" panose="020B0604020202020204" pitchFamily="34" charset="0"/>
              </a:rPr>
              <a:t>(a)</a:t>
            </a:r>
          </a:p>
        </p:txBody>
      </p:sp>
      <p:pic>
        <p:nvPicPr>
          <p:cNvPr id="4" name="Picture 3" descr="Employment growth was negative in 2020 before growing strongly in 2021. It has since declined back to a constant low, but positive rate.">
            <a:extLst>
              <a:ext uri="{FF2B5EF4-FFF2-40B4-BE49-F238E27FC236}">
                <a16:creationId xmlns:a16="http://schemas.microsoft.com/office/drawing/2014/main" id="{9CC32121-4796-A493-0C0B-20936910CE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686815"/>
            <a:ext cx="11328109" cy="4503475"/>
          </a:xfrm>
          <a:prstGeom prst="rect">
            <a:avLst/>
          </a:prstGeom>
        </p:spPr>
      </p:pic>
    </p:spTree>
    <p:extLst>
      <p:ext uri="{BB962C8B-B14F-4D97-AF65-F5344CB8AC3E}">
        <p14:creationId xmlns:p14="http://schemas.microsoft.com/office/powerpoint/2010/main" val="992188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2.17: Increasing levels of reported sickness since the pandemic have driven a fall in the economic activity rate, based on LFS estimates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 to change in economic activity rate since 2019 Q4, by main reason for economic inactivity</a:t>
            </a:r>
            <a:r>
              <a:rPr lang="en-GB" b="0" baseline="30000" dirty="0">
                <a:latin typeface="Arial" panose="020B0604020202020204" pitchFamily="34" charset="0"/>
                <a:cs typeface="Arial" panose="020B0604020202020204" pitchFamily="34" charset="0"/>
              </a:rPr>
              <a:t>(a)</a:t>
            </a:r>
          </a:p>
        </p:txBody>
      </p:sp>
      <p:pic>
        <p:nvPicPr>
          <p:cNvPr id="5" name="Picture 4" descr="There has been a consistent rise in the share of people reporting sickness as the main reason for being out of the labour force since 2020. This has been partially offset by a fall in those looking after their family or home. ">
            <a:extLst>
              <a:ext uri="{FF2B5EF4-FFF2-40B4-BE49-F238E27FC236}">
                <a16:creationId xmlns:a16="http://schemas.microsoft.com/office/drawing/2014/main" id="{40031452-8E9F-AB13-2B8F-989F18011F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6570" y="2205653"/>
            <a:ext cx="9111430" cy="4195148"/>
          </a:xfrm>
          <a:prstGeom prst="rect">
            <a:avLst/>
          </a:prstGeom>
        </p:spPr>
      </p:pic>
    </p:spTree>
    <p:extLst>
      <p:ext uri="{BB962C8B-B14F-4D97-AF65-F5344CB8AC3E}">
        <p14:creationId xmlns:p14="http://schemas.microsoft.com/office/powerpoint/2010/main" val="316842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2.18: The unemployment rate has stayed fairly constant over recent quarters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change in the unemployment rate</a:t>
            </a:r>
            <a:r>
              <a:rPr lang="en-GB" b="0" baseline="30000" dirty="0">
                <a:latin typeface="Arial" panose="020B0604020202020204" pitchFamily="34" charset="0"/>
                <a:cs typeface="Arial" panose="020B0604020202020204" pitchFamily="34" charset="0"/>
              </a:rPr>
              <a:t>(a)</a:t>
            </a:r>
          </a:p>
        </p:txBody>
      </p:sp>
      <p:pic>
        <p:nvPicPr>
          <p:cNvPr id="4" name="Picture 3" descr="Unemployment spiked up sharply in 2020 before falling back in 2021. The LFS measure has been particularly volatile in recent quarters but an indicator-based model has indicated little change.">
            <a:extLst>
              <a:ext uri="{FF2B5EF4-FFF2-40B4-BE49-F238E27FC236}">
                <a16:creationId xmlns:a16="http://schemas.microsoft.com/office/drawing/2014/main" id="{62C71961-0274-422F-CDDA-1CEB05E13B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965953"/>
            <a:ext cx="11267501" cy="4079612"/>
          </a:xfrm>
          <a:prstGeom prst="rect">
            <a:avLst/>
          </a:prstGeom>
        </p:spPr>
      </p:pic>
    </p:spTree>
    <p:extLst>
      <p:ext uri="{BB962C8B-B14F-4D97-AF65-F5344CB8AC3E}">
        <p14:creationId xmlns:p14="http://schemas.microsoft.com/office/powerpoint/2010/main" val="2035721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headline GDP growth falls back slightly and the unemployment rate is flat in the second half of this year;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CPI inflation rises moderately in Q4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5" name="Picture 4" descr="GDP growth picked up in 2024 H1 after weakness in 2023. The unemployment rate in 2024 Q2 was slightly below the previous projection. Inflation was also slightly below the previous projection in 2024 Q3.">
            <a:extLst>
              <a:ext uri="{FF2B5EF4-FFF2-40B4-BE49-F238E27FC236}">
                <a16:creationId xmlns:a16="http://schemas.microsoft.com/office/drawing/2014/main" id="{781A7435-F719-5A0F-49FC-201C71669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6212" y="1998631"/>
            <a:ext cx="4159575" cy="4480547"/>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2.19: Tightness in the labour market continues to ease, although at a slower pace than in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a:t>
            </a:r>
            <a:r>
              <a:rPr lang="en-GB" b="0" baseline="30000" dirty="0">
                <a:latin typeface="Arial" panose="020B0604020202020204" pitchFamily="34" charset="0"/>
                <a:cs typeface="Arial" panose="020B0604020202020204" pitchFamily="34" charset="0"/>
              </a:rPr>
              <a:t>(a)</a:t>
            </a:r>
          </a:p>
        </p:txBody>
      </p:sp>
      <p:pic>
        <p:nvPicPr>
          <p:cNvPr id="5" name="Picture 4" descr="The labour market was looser than average following the 2008 financial crisis, before gradually normalising and then reaching a relatively tight level in 2019. It loosened in 2020, before a steep rise in 2021, and subsequently a gradual return to 2019 levels.">
            <a:extLst>
              <a:ext uri="{FF2B5EF4-FFF2-40B4-BE49-F238E27FC236}">
                <a16:creationId xmlns:a16="http://schemas.microsoft.com/office/drawing/2014/main" id="{47CC804B-C77D-42BE-6B03-BA90961432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068257"/>
            <a:ext cx="11299086" cy="3878632"/>
          </a:xfrm>
          <a:prstGeom prst="rect">
            <a:avLst/>
          </a:prstGeom>
        </p:spPr>
      </p:pic>
    </p:spTree>
    <p:extLst>
      <p:ext uri="{BB962C8B-B14F-4D97-AF65-F5344CB8AC3E}">
        <p14:creationId xmlns:p14="http://schemas.microsoft.com/office/powerpoint/2010/main" val="867348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2.20: The share of workers wanting to work more hours in their current jobs remains 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Percentage of workers reporting wanting to work more hours in their existing job</a:t>
            </a:r>
            <a:r>
              <a:rPr lang="en-GB" b="0" baseline="30000" dirty="0">
                <a:latin typeface="Arial" panose="020B0604020202020204" pitchFamily="34" charset="0"/>
                <a:cs typeface="Arial" panose="020B0604020202020204" pitchFamily="34" charset="0"/>
              </a:rPr>
              <a:t>(a)</a:t>
            </a:r>
          </a:p>
        </p:txBody>
      </p:sp>
      <p:pic>
        <p:nvPicPr>
          <p:cNvPr id="4" name="Picture 3" descr="GDP and consumption levels fell steeply during 2020, recovered in 2021 and 2022. The latest estimates have revised up the recovery in 2022.">
            <a:extLst>
              <a:ext uri="{FF2B5EF4-FFF2-40B4-BE49-F238E27FC236}">
                <a16:creationId xmlns:a16="http://schemas.microsoft.com/office/drawing/2014/main" id="{2CA9E7BF-4C44-0F90-7C17-5CCCAE02A9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6811" y="1901944"/>
            <a:ext cx="9710948" cy="4498857"/>
          </a:xfrm>
          <a:prstGeom prst="rect">
            <a:avLst/>
          </a:prstGeom>
        </p:spPr>
      </p:pic>
    </p:spTree>
    <p:extLst>
      <p:ext uri="{BB962C8B-B14F-4D97-AF65-F5344CB8AC3E}">
        <p14:creationId xmlns:p14="http://schemas.microsoft.com/office/powerpoint/2010/main" val="267885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2.21: Measures of capacity utilisation are close to their average levels over the past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capacity utilisation</a:t>
            </a:r>
            <a:r>
              <a:rPr lang="en-GB" b="0" baseline="30000" dirty="0">
                <a:latin typeface="Arial" panose="020B0604020202020204" pitchFamily="34" charset="0"/>
                <a:cs typeface="Arial" panose="020B0604020202020204" pitchFamily="34" charset="0"/>
              </a:rPr>
              <a:t>(a)</a:t>
            </a:r>
          </a:p>
        </p:txBody>
      </p:sp>
      <p:pic>
        <p:nvPicPr>
          <p:cNvPr id="5" name="Picture 4" descr="The mean of an array of surveys on capacity utilisation has been falling since its recent peak in 2022, falling to its historical average.">
            <a:extLst>
              <a:ext uri="{FF2B5EF4-FFF2-40B4-BE49-F238E27FC236}">
                <a16:creationId xmlns:a16="http://schemas.microsoft.com/office/drawing/2014/main" id="{699C0E4F-A6DE-E537-4026-576FD52DF1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2645" y="1677297"/>
            <a:ext cx="10541477" cy="4881356"/>
          </a:xfrm>
          <a:prstGeom prst="rect">
            <a:avLst/>
          </a:prstGeom>
        </p:spPr>
      </p:pic>
    </p:spTree>
    <p:extLst>
      <p:ext uri="{BB962C8B-B14F-4D97-AF65-F5344CB8AC3E}">
        <p14:creationId xmlns:p14="http://schemas.microsoft.com/office/powerpoint/2010/main" val="1524491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2.22: CPI inflation fell to 1.7% in September, but it is expected to rise again before the end of the year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4" name="Picture 3" descr="Inflation is currently below the 2% target. It is projected to rise above target in 2024 Q4, largely due to higher household energy bills.">
            <a:extLst>
              <a:ext uri="{FF2B5EF4-FFF2-40B4-BE49-F238E27FC236}">
                <a16:creationId xmlns:a16="http://schemas.microsoft.com/office/drawing/2014/main" id="{006A18B6-DA05-A5B4-6874-2B99C6B0C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38437"/>
            <a:ext cx="11307264" cy="4462363"/>
          </a:xfrm>
          <a:prstGeom prst="rect">
            <a:avLst/>
          </a:prstGeom>
        </p:spPr>
      </p:pic>
    </p:spTree>
    <p:extLst>
      <p:ext uri="{BB962C8B-B14F-4D97-AF65-F5344CB8AC3E}">
        <p14:creationId xmlns:p14="http://schemas.microsoft.com/office/powerpoint/2010/main" val="158848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610789" cy="1908629"/>
          </a:xfrm>
        </p:spPr>
        <p:txBody>
          <a:bodyPr/>
          <a:lstStyle/>
          <a:p>
            <a:r>
              <a:rPr lang="en-GB" dirty="0">
                <a:latin typeface="Arial" panose="020B0604020202020204" pitchFamily="34" charset="0"/>
                <a:cs typeface="Arial" panose="020B0604020202020204" pitchFamily="34" charset="0"/>
              </a:rPr>
              <a:t>Chart 2.23: Services inflation remains elevated relative to its pre-Covid average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lang="en-GB" b="0" baseline="30000" dirty="0">
                <a:latin typeface="Arial" panose="020B0604020202020204" pitchFamily="34" charset="0"/>
                <a:cs typeface="Arial" panose="020B0604020202020204" pitchFamily="34" charset="0"/>
              </a:rPr>
              <a:t>(a)</a:t>
            </a:r>
          </a:p>
        </p:txBody>
      </p:sp>
      <p:pic>
        <p:nvPicPr>
          <p:cNvPr id="4" name="Picture 3" descr="Core goods inflation is projected to rise towards its 2010-19 average. Services inflation is projected to stay elevated above its pre-Covid average.">
            <a:extLst>
              <a:ext uri="{FF2B5EF4-FFF2-40B4-BE49-F238E27FC236}">
                <a16:creationId xmlns:a16="http://schemas.microsoft.com/office/drawing/2014/main" id="{1589E82A-8B08-0D36-2E5C-2EE1EFDAAD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370013"/>
            <a:ext cx="11266800" cy="5184502"/>
          </a:xfrm>
          <a:prstGeom prst="rect">
            <a:avLst/>
          </a:prstGeom>
        </p:spPr>
      </p:pic>
    </p:spTree>
    <p:extLst>
      <p:ext uri="{BB962C8B-B14F-4D97-AF65-F5344CB8AC3E}">
        <p14:creationId xmlns:p14="http://schemas.microsoft.com/office/powerpoint/2010/main" val="1205640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2.24: Part of the fall in higher-frequency services price inflation reflects volatility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higher-frequency services price inflation</a:t>
            </a:r>
            <a:r>
              <a:rPr lang="en-GB" b="0" baseline="30000" dirty="0">
                <a:latin typeface="Arial" panose="020B0604020202020204" pitchFamily="34" charset="0"/>
                <a:cs typeface="Arial" panose="020B0604020202020204" pitchFamily="34" charset="0"/>
              </a:rPr>
              <a:t>(a)</a:t>
            </a:r>
          </a:p>
        </p:txBody>
      </p:sp>
      <p:pic>
        <p:nvPicPr>
          <p:cNvPr id="4" name="Picture 3" descr="A high frequency measure of services inflation has fallen in the latest data but other underlying momentum measures are more stable around 4.6% annualised.">
            <a:extLst>
              <a:ext uri="{FF2B5EF4-FFF2-40B4-BE49-F238E27FC236}">
                <a16:creationId xmlns:a16="http://schemas.microsoft.com/office/drawing/2014/main" id="{E92999E3-1AD1-C82E-C63E-759C09BBA2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681583"/>
            <a:ext cx="11276304" cy="4872784"/>
          </a:xfrm>
          <a:prstGeom prst="rect">
            <a:avLst/>
          </a:prstGeom>
        </p:spPr>
      </p:pic>
    </p:spTree>
    <p:extLst>
      <p:ext uri="{BB962C8B-B14F-4D97-AF65-F5344CB8AC3E}">
        <p14:creationId xmlns:p14="http://schemas.microsoft.com/office/powerpoint/2010/main" val="1454267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2.25: The share of prices being increased each month has risen sharply since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monthly CPI services price quotes which show price increases or decreases, total services and excluding catering and accommodation</a:t>
            </a:r>
            <a:r>
              <a:rPr lang="en-GB" b="0" baseline="30000" dirty="0">
                <a:latin typeface="Arial" panose="020B0604020202020204" pitchFamily="34" charset="0"/>
                <a:cs typeface="Arial" panose="020B0604020202020204" pitchFamily="34" charset="0"/>
              </a:rPr>
              <a:t>(a)</a:t>
            </a:r>
          </a:p>
        </p:txBody>
      </p:sp>
      <p:pic>
        <p:nvPicPr>
          <p:cNvPr id="4" name="Picture 3" descr="The share of monthly services prices increasing has risen notably since 2022. The share of prices decreasing has risen to a lesser degree.">
            <a:extLst>
              <a:ext uri="{FF2B5EF4-FFF2-40B4-BE49-F238E27FC236}">
                <a16:creationId xmlns:a16="http://schemas.microsoft.com/office/drawing/2014/main" id="{4F77938B-F780-A66F-37D7-2320D3B8EE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247136"/>
            <a:ext cx="11256000" cy="4101792"/>
          </a:xfrm>
          <a:prstGeom prst="rect">
            <a:avLst/>
          </a:prstGeom>
        </p:spPr>
      </p:pic>
    </p:spTree>
    <p:extLst>
      <p:ext uri="{BB962C8B-B14F-4D97-AF65-F5344CB8AC3E}">
        <p14:creationId xmlns:p14="http://schemas.microsoft.com/office/powerpoint/2010/main" val="2497922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2.26: The profit share of income has fallen slightly in recent years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Private sector profit share, four quarter moving average</a:t>
            </a:r>
            <a:r>
              <a:rPr lang="en-GB" b="0" baseline="30000" dirty="0">
                <a:latin typeface="Arial" panose="020B0604020202020204" pitchFamily="34" charset="0"/>
                <a:cs typeface="Arial" panose="020B0604020202020204" pitchFamily="34" charset="0"/>
              </a:rPr>
              <a:t>(a)</a:t>
            </a:r>
          </a:p>
        </p:txBody>
      </p:sp>
      <p:pic>
        <p:nvPicPr>
          <p:cNvPr id="4" name="Picture 3" descr="The profits share of income has declined in recent quarters and is currently around 1.5 percentage points below its pre-Covid average.">
            <a:extLst>
              <a:ext uri="{FF2B5EF4-FFF2-40B4-BE49-F238E27FC236}">
                <a16:creationId xmlns:a16="http://schemas.microsoft.com/office/drawing/2014/main" id="{330A313C-AB08-687D-8213-D801BD752F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237" y="1411513"/>
            <a:ext cx="11122095" cy="5128424"/>
          </a:xfrm>
          <a:prstGeom prst="rect">
            <a:avLst/>
          </a:prstGeom>
        </p:spPr>
      </p:pic>
    </p:spTree>
    <p:extLst>
      <p:ext uri="{BB962C8B-B14F-4D97-AF65-F5344CB8AC3E}">
        <p14:creationId xmlns:p14="http://schemas.microsoft.com/office/powerpoint/2010/main" val="2767154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2.27: Firms responding to the DMP Survey expect further declines in services price inflation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consumer service price inflation, realised and expected</a:t>
            </a:r>
            <a:r>
              <a:rPr lang="en-GB" b="0" baseline="30000" dirty="0">
                <a:latin typeface="Arial" panose="020B0604020202020204" pitchFamily="34" charset="0"/>
                <a:cs typeface="Arial" panose="020B0604020202020204" pitchFamily="34" charset="0"/>
              </a:rPr>
              <a:t>(a)</a:t>
            </a:r>
          </a:p>
        </p:txBody>
      </p:sp>
      <p:pic>
        <p:nvPicPr>
          <p:cNvPr id="4" name="Picture 3" descr="Households' and businesses' inflation expectations spiked in 2022. They have since fallen back to more normal levels though household measures have risen in recent months.">
            <a:extLst>
              <a:ext uri="{FF2B5EF4-FFF2-40B4-BE49-F238E27FC236}">
                <a16:creationId xmlns:a16="http://schemas.microsoft.com/office/drawing/2014/main" id="{D7590CC7-8B6A-CFD7-EBC4-B1C0659862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192" y="1664504"/>
            <a:ext cx="10663615" cy="4906942"/>
          </a:xfrm>
          <a:prstGeom prst="rect">
            <a:avLst/>
          </a:prstGeom>
        </p:spPr>
      </p:pic>
    </p:spTree>
    <p:extLst>
      <p:ext uri="{BB962C8B-B14F-4D97-AF65-F5344CB8AC3E}">
        <p14:creationId xmlns:p14="http://schemas.microsoft.com/office/powerpoint/2010/main" val="1656201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2.28: Inflation expectations have largely normalised, although some measures have ticked up in 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household</a:t>
            </a:r>
            <a:r>
              <a:rPr kumimoji="0" lang="en-GB" sz="2400" b="0" i="0" u="none" strike="noStrike" kern="1200" cap="none" spc="0" normalizeH="0" baseline="30000" noProof="0" dirty="0">
                <a:ln>
                  <a:noFill/>
                </a:ln>
                <a:solidFill>
                  <a:srgbClr val="12273F"/>
                </a:solidFill>
                <a:effectLst/>
                <a:uLnTx/>
                <a:uFillTx/>
                <a:latin typeface="Arial" panose="020B0604020202020204" pitchFamily="34" charset="0"/>
                <a:ea typeface="+mj-ea"/>
                <a:cs typeface="Arial" panose="020B0604020202020204" pitchFamily="34" charset="0"/>
              </a:rPr>
              <a:t>(a) </a:t>
            </a:r>
            <a:r>
              <a:rPr lang="en-GB" b="0" dirty="0">
                <a:latin typeface="Arial" panose="020B0604020202020204" pitchFamily="34" charset="0"/>
                <a:cs typeface="Arial" panose="020B0604020202020204" pitchFamily="34" charset="0"/>
              </a:rPr>
              <a:t>and business</a:t>
            </a:r>
            <a:r>
              <a:rPr kumimoji="0" lang="en-GB" sz="2400" b="0" i="0" u="none" strike="noStrike" kern="1200" cap="none" spc="0" normalizeH="0" baseline="30000" noProof="0" dirty="0">
                <a:ln>
                  <a:noFill/>
                </a:ln>
                <a:solidFill>
                  <a:srgbClr val="12273F"/>
                </a:solidFill>
                <a:effectLst/>
                <a:uLnTx/>
                <a:uFillTx/>
                <a:latin typeface="Arial" panose="020B0604020202020204" pitchFamily="34" charset="0"/>
                <a:ea typeface="+mj-ea"/>
                <a:cs typeface="Arial" panose="020B0604020202020204" pitchFamily="34" charset="0"/>
              </a:rPr>
              <a:t>(b) </a:t>
            </a:r>
            <a:r>
              <a:rPr lang="en-GB" b="0" dirty="0">
                <a:latin typeface="Arial" panose="020B0604020202020204" pitchFamily="34" charset="0"/>
                <a:cs typeface="Arial" panose="020B0604020202020204" pitchFamily="34" charset="0"/>
              </a:rPr>
              <a:t>inflation expectations</a:t>
            </a:r>
            <a:endParaRPr lang="en-GB" b="0" baseline="30000" dirty="0">
              <a:latin typeface="Arial" panose="020B0604020202020204" pitchFamily="34" charset="0"/>
              <a:cs typeface="Arial" panose="020B0604020202020204" pitchFamily="34" charset="0"/>
            </a:endParaRPr>
          </a:p>
        </p:txBody>
      </p:sp>
      <p:pic>
        <p:nvPicPr>
          <p:cNvPr id="4" name="Picture 3" descr="Consumer-facing services price inflation has declined from recent peaks. Firms expect further declines over the next year, though these expectations have been at an elevated level in recent months.">
            <a:extLst>
              <a:ext uri="{FF2B5EF4-FFF2-40B4-BE49-F238E27FC236}">
                <a16:creationId xmlns:a16="http://schemas.microsoft.com/office/drawing/2014/main" id="{44110CFA-5B67-B5DA-3700-8E632D31E3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952292"/>
            <a:ext cx="11330307" cy="3968284"/>
          </a:xfrm>
          <a:prstGeom prst="rect">
            <a:avLst/>
          </a:prstGeom>
        </p:spPr>
      </p:pic>
    </p:spTree>
    <p:extLst>
      <p:ext uri="{BB962C8B-B14F-4D97-AF65-F5344CB8AC3E}">
        <p14:creationId xmlns:p14="http://schemas.microsoft.com/office/powerpoint/2010/main" val="3257947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 Global GDP growth is projected to remain steady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 with contributions by region</a:t>
            </a:r>
            <a:r>
              <a:rPr lang="en-GB" b="0" baseline="30000" dirty="0">
                <a:latin typeface="Arial" panose="020B0604020202020204" pitchFamily="34" charset="0"/>
                <a:cs typeface="Arial" panose="020B0604020202020204" pitchFamily="34" charset="0"/>
              </a:rPr>
              <a:t>(a)</a:t>
            </a:r>
          </a:p>
        </p:txBody>
      </p:sp>
      <p:pic>
        <p:nvPicPr>
          <p:cNvPr id="5" name="Picture 4" descr="UK-weighted world GDP growth is projected to remain at around 2%, below its 2010 to 19 average.">
            <a:extLst>
              <a:ext uri="{FF2B5EF4-FFF2-40B4-BE49-F238E27FC236}">
                <a16:creationId xmlns:a16="http://schemas.microsoft.com/office/drawing/2014/main" id="{64F59B61-CA85-A883-362B-D21056604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8334" y="1450984"/>
            <a:ext cx="8875666" cy="5166056"/>
          </a:xfrm>
          <a:prstGeom prst="rect">
            <a:avLst/>
          </a:prstGeom>
        </p:spPr>
      </p:pic>
    </p:spTree>
    <p:extLst>
      <p:ext uri="{BB962C8B-B14F-4D97-AF65-F5344CB8AC3E}">
        <p14:creationId xmlns:p14="http://schemas.microsoft.com/office/powerpoint/2010/main" val="24572207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497577" cy="1001731"/>
          </a:xfrm>
        </p:spPr>
        <p:txBody>
          <a:bodyPr/>
          <a:lstStyle/>
          <a:p>
            <a:r>
              <a:rPr lang="en-GB" dirty="0">
                <a:latin typeface="Arial" panose="020B0604020202020204" pitchFamily="34" charset="0"/>
                <a:cs typeface="Arial" panose="020B0604020202020204" pitchFamily="34" charset="0"/>
              </a:rPr>
              <a:t>Chart 2.29: Most indicators of wage growth have moderated in recent quarters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private sector wage growth</a:t>
            </a:r>
            <a:r>
              <a:rPr lang="en-GB" b="0" baseline="30000" dirty="0">
                <a:latin typeface="Arial" panose="020B0604020202020204" pitchFamily="34" charset="0"/>
                <a:cs typeface="Arial" panose="020B0604020202020204" pitchFamily="34" charset="0"/>
              </a:rPr>
              <a:t>(a)(b)</a:t>
            </a:r>
          </a:p>
        </p:txBody>
      </p:sp>
      <p:pic>
        <p:nvPicPr>
          <p:cNvPr id="4" name="Picture 3" descr="Pay growth has declined from its recent peaks. Different pay indicators are giving different signals for the strength of pay pressures at present.">
            <a:extLst>
              <a:ext uri="{FF2B5EF4-FFF2-40B4-BE49-F238E27FC236}">
                <a16:creationId xmlns:a16="http://schemas.microsoft.com/office/drawing/2014/main" id="{0DC862D8-F6D7-BD65-E3CD-5C6BE91F24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141" y="1752600"/>
            <a:ext cx="11260659" cy="4415597"/>
          </a:xfrm>
          <a:prstGeom prst="rect">
            <a:avLst/>
          </a:prstGeom>
        </p:spPr>
      </p:pic>
    </p:spTree>
    <p:extLst>
      <p:ext uri="{BB962C8B-B14F-4D97-AF65-F5344CB8AC3E}">
        <p14:creationId xmlns:p14="http://schemas.microsoft.com/office/powerpoint/2010/main" val="1737364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2.30: Falling inflation expectations and a looser labour market have contributed to lower wage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a:t>
            </a:r>
            <a:r>
              <a:rPr lang="en-GB" b="0" baseline="30000" dirty="0">
                <a:latin typeface="Arial" panose="020B0604020202020204" pitchFamily="34" charset="0"/>
                <a:cs typeface="Arial" panose="020B0604020202020204" pitchFamily="34" charset="0"/>
              </a:rPr>
              <a:t>(a)</a:t>
            </a:r>
          </a:p>
        </p:txBody>
      </p:sp>
      <p:pic>
        <p:nvPicPr>
          <p:cNvPr id="4" name="Picture 3" descr="One model interpretation suggests that recent wage growth can be largely explained by elevated inflation expectations and labour market tightness.">
            <a:extLst>
              <a:ext uri="{FF2B5EF4-FFF2-40B4-BE49-F238E27FC236}">
                <a16:creationId xmlns:a16="http://schemas.microsoft.com/office/drawing/2014/main" id="{685FC050-FE0C-F638-268D-54AD302A1B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904107"/>
            <a:ext cx="11299149" cy="4042782"/>
          </a:xfrm>
          <a:prstGeom prst="rect">
            <a:avLst/>
          </a:prstGeom>
        </p:spPr>
      </p:pic>
    </p:spTree>
    <p:extLst>
      <p:ext uri="{BB962C8B-B14F-4D97-AF65-F5344CB8AC3E}">
        <p14:creationId xmlns:p14="http://schemas.microsoft.com/office/powerpoint/2010/main" val="3907470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2.31: DMP Survey respondents expect wage growth to decline, but those expectations appear to have stabilised at elevated levels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Realised annual wage growth and 12-month ahead expectations</a:t>
            </a:r>
            <a:r>
              <a:rPr lang="en-GB" b="0" baseline="30000" dirty="0">
                <a:latin typeface="Arial" panose="020B0604020202020204" pitchFamily="34" charset="0"/>
                <a:cs typeface="Arial" panose="020B0604020202020204" pitchFamily="34" charset="0"/>
              </a:rPr>
              <a:t>(a)</a:t>
            </a:r>
          </a:p>
        </p:txBody>
      </p:sp>
      <p:pic>
        <p:nvPicPr>
          <p:cNvPr id="4" name="Picture 3" descr="DMP respondents report that annual wage growth has been declining from recent peaks. Firms expect this to fall to around 4% over the coming year.">
            <a:extLst>
              <a:ext uri="{FF2B5EF4-FFF2-40B4-BE49-F238E27FC236}">
                <a16:creationId xmlns:a16="http://schemas.microsoft.com/office/drawing/2014/main" id="{FD150F26-2D17-8A9A-698F-BBF53D2A00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41" y="2029995"/>
            <a:ext cx="11276530" cy="4055999"/>
          </a:xfrm>
          <a:prstGeom prst="rect">
            <a:avLst/>
          </a:prstGeom>
        </p:spPr>
      </p:pic>
    </p:spTree>
    <p:extLst>
      <p:ext uri="{BB962C8B-B14F-4D97-AF65-F5344CB8AC3E}">
        <p14:creationId xmlns:p14="http://schemas.microsoft.com/office/powerpoint/2010/main" val="2031141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dirty="0"/>
              <a:t>Box D: The shifting effects of global export prices on UK inflation</a:t>
            </a:r>
          </a:p>
        </p:txBody>
      </p:sp>
    </p:spTree>
    <p:extLst>
      <p:ext uri="{BB962C8B-B14F-4D97-AF65-F5344CB8AC3E}">
        <p14:creationId xmlns:p14="http://schemas.microsoft.com/office/powerpoint/2010/main" val="1323588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In contrast to previous episodes, UK import prices moved broadly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in line with sterling foreign export prices after the 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foreign export price inflation and UK import price inflation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excluding fuel</a:t>
            </a:r>
            <a:r>
              <a:rPr lang="en-GB" b="0" baseline="30000" dirty="0">
                <a:latin typeface="Arial" panose="020B0604020202020204" pitchFamily="34" charset="0"/>
                <a:cs typeface="Arial" panose="020B0604020202020204" pitchFamily="34" charset="0"/>
              </a:rPr>
              <a:t>(a)</a:t>
            </a:r>
          </a:p>
        </p:txBody>
      </p:sp>
      <p:pic>
        <p:nvPicPr>
          <p:cNvPr id="4" name="Picture 3" descr="UK import price inflation followed foreign export price inflation more closely in the years after the pandemic than in previous episodes of high export price inflation.">
            <a:extLst>
              <a:ext uri="{FF2B5EF4-FFF2-40B4-BE49-F238E27FC236}">
                <a16:creationId xmlns:a16="http://schemas.microsoft.com/office/drawing/2014/main" id="{1731A687-92F6-4C85-7EA5-F3822B978C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2268000"/>
            <a:ext cx="11225807" cy="4126147"/>
          </a:xfrm>
          <a:prstGeom prst="rect">
            <a:avLst/>
          </a:prstGeom>
        </p:spPr>
      </p:pic>
    </p:spTree>
    <p:extLst>
      <p:ext uri="{BB962C8B-B14F-4D97-AF65-F5344CB8AC3E}">
        <p14:creationId xmlns:p14="http://schemas.microsoft.com/office/powerpoint/2010/main" val="7361707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UK import prices are now expected to rise modestly over the forecast horizon, pushing up somewhat on UK CPI inflation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import prices excluding fuel (left panel)</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change in the contribution from import prices to UK CPI inflation since the August Report (right panel)</a:t>
            </a:r>
            <a:r>
              <a:rPr lang="en-GB" b="0" baseline="30000" dirty="0">
                <a:latin typeface="Arial" panose="020B0604020202020204" pitchFamily="34" charset="0"/>
                <a:cs typeface="Arial" panose="020B0604020202020204" pitchFamily="34" charset="0"/>
              </a:rPr>
              <a:t>(b)</a:t>
            </a:r>
          </a:p>
        </p:txBody>
      </p:sp>
      <p:pic>
        <p:nvPicPr>
          <p:cNvPr id="5" name="Picture 4" descr="The MPC now judges that UK import prices will rise slightly over the forecast period, which pushes up modestly on the UK CPI inflation forecast.">
            <a:extLst>
              <a:ext uri="{FF2B5EF4-FFF2-40B4-BE49-F238E27FC236}">
                <a16:creationId xmlns:a16="http://schemas.microsoft.com/office/drawing/2014/main" id="{13CD1897-ED66-DD52-ED4C-FD1A0BE80C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68000"/>
            <a:ext cx="11225807" cy="3744293"/>
          </a:xfrm>
          <a:prstGeom prst="rect">
            <a:avLst/>
          </a:prstGeom>
        </p:spPr>
      </p:pic>
    </p:spTree>
    <p:extLst>
      <p:ext uri="{BB962C8B-B14F-4D97-AF65-F5344CB8AC3E}">
        <p14:creationId xmlns:p14="http://schemas.microsoft.com/office/powerpoint/2010/main" val="3256616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dirty="0"/>
              <a:t>Box E: Developments in household savings</a:t>
            </a:r>
          </a:p>
        </p:txBody>
      </p:sp>
    </p:spTree>
    <p:extLst>
      <p:ext uri="{BB962C8B-B14F-4D97-AF65-F5344CB8AC3E}">
        <p14:creationId xmlns:p14="http://schemas.microsoft.com/office/powerpoint/2010/main" val="4130566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Despite downward revisions in the latest data, the aggregate household saving ratio is higher than pre-pandemic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saving ratio</a:t>
            </a:r>
            <a:r>
              <a:rPr lang="en-GB" b="0" baseline="30000" dirty="0">
                <a:latin typeface="Arial" panose="020B0604020202020204" pitchFamily="34" charset="0"/>
                <a:cs typeface="Arial" panose="020B0604020202020204" pitchFamily="34" charset="0"/>
              </a:rPr>
              <a:t>(a)</a:t>
            </a:r>
          </a:p>
        </p:txBody>
      </p:sp>
      <p:pic>
        <p:nvPicPr>
          <p:cNvPr id="4" name="Picture 3" descr="Between 2017 and 2019, measures of the saving ratio were fairly flat. They rose during the pandemic fell back to pre-existing levels in 2022 and have since risen notably.">
            <a:extLst>
              <a:ext uri="{FF2B5EF4-FFF2-40B4-BE49-F238E27FC236}">
                <a16:creationId xmlns:a16="http://schemas.microsoft.com/office/drawing/2014/main" id="{4A83E7C8-4C59-AFCC-EBAC-16260848E1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752600"/>
            <a:ext cx="11322581" cy="4161717"/>
          </a:xfrm>
          <a:prstGeom prst="rect">
            <a:avLst/>
          </a:prstGeom>
        </p:spPr>
      </p:pic>
    </p:spTree>
    <p:extLst>
      <p:ext uri="{BB962C8B-B14F-4D97-AF65-F5344CB8AC3E}">
        <p14:creationId xmlns:p14="http://schemas.microsoft.com/office/powerpoint/2010/main" val="42755895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Short-run increases in household incomes are associated with increases in the saving ratio, but these effects tend not to persist over a longer horizon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change in the adjusted household saving ratio and quarterly real household disposable income growth (left panel) and adjusted household saving ratio and four-quarter real household disposable income growth (right panel)</a:t>
            </a:r>
            <a:r>
              <a:rPr lang="en-GB" b="0" baseline="30000" dirty="0">
                <a:latin typeface="Arial" panose="020B0604020202020204" pitchFamily="34" charset="0"/>
                <a:cs typeface="Arial" panose="020B0604020202020204" pitchFamily="34" charset="0"/>
              </a:rPr>
              <a:t>(a)</a:t>
            </a:r>
          </a:p>
        </p:txBody>
      </p:sp>
      <p:pic>
        <p:nvPicPr>
          <p:cNvPr id="4" name="Picture 3" descr="There is a consistent positive relationship between quarterly income and saving ratio changes. There is no obvious relationship between annual disposable income changes and the level of the saving ratio. Data for 2024 match these patterns.">
            <a:extLst>
              <a:ext uri="{FF2B5EF4-FFF2-40B4-BE49-F238E27FC236}">
                <a16:creationId xmlns:a16="http://schemas.microsoft.com/office/drawing/2014/main" id="{7EF1C27F-9262-0C90-A33F-FEBB1E2E6C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6000" y="2812373"/>
            <a:ext cx="9000001" cy="3781417"/>
          </a:xfrm>
          <a:prstGeom prst="rect">
            <a:avLst/>
          </a:prstGeom>
        </p:spPr>
      </p:pic>
    </p:spTree>
    <p:extLst>
      <p:ext uri="{BB962C8B-B14F-4D97-AF65-F5344CB8AC3E}">
        <p14:creationId xmlns:p14="http://schemas.microsoft.com/office/powerpoint/2010/main" val="3422835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C: Mortgagor households expecting higher mortgage interest payments are saving in anticipation of future payment increases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average change in consumption as a share of changes in mortgage payments</a:t>
            </a:r>
            <a:r>
              <a:rPr lang="en-GB" b="0" baseline="30000" dirty="0">
                <a:latin typeface="Arial" panose="020B0604020202020204" pitchFamily="34" charset="0"/>
                <a:cs typeface="Arial" panose="020B0604020202020204" pitchFamily="34" charset="0"/>
              </a:rPr>
              <a:t>(a)</a:t>
            </a:r>
          </a:p>
        </p:txBody>
      </p:sp>
      <p:pic>
        <p:nvPicPr>
          <p:cNvPr id="4" name="Picture 3" descr="On average, households have cut spending by 60% of the value of increased mortgage payments. For expected future increases in mortgage payments the same figure is 30% and for expected decreases it is 20%.">
            <a:extLst>
              <a:ext uri="{FF2B5EF4-FFF2-40B4-BE49-F238E27FC236}">
                <a16:creationId xmlns:a16="http://schemas.microsoft.com/office/drawing/2014/main" id="{82A126C7-A6AB-BDA9-B207-A4D066ADCF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429" y="2126624"/>
            <a:ext cx="11322581" cy="4193812"/>
          </a:xfrm>
          <a:prstGeom prst="rect">
            <a:avLst/>
          </a:prstGeom>
        </p:spPr>
      </p:pic>
    </p:spTree>
    <p:extLst>
      <p:ext uri="{BB962C8B-B14F-4D97-AF65-F5344CB8AC3E}">
        <p14:creationId xmlns:p14="http://schemas.microsoft.com/office/powerpoint/2010/main" val="4259601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 Export price inflation has picked up slightly, but remains weak in China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export price inflation across regions</a:t>
            </a:r>
            <a:r>
              <a:rPr lang="en-GB" b="0" baseline="30000" dirty="0">
                <a:latin typeface="Arial" panose="020B0604020202020204" pitchFamily="34" charset="0"/>
                <a:cs typeface="Arial" panose="020B0604020202020204" pitchFamily="34" charset="0"/>
              </a:rPr>
              <a:t>(a)</a:t>
            </a:r>
          </a:p>
        </p:txBody>
      </p:sp>
      <p:pic>
        <p:nvPicPr>
          <p:cNvPr id="5" name="Picture 4" descr="Export price inflation was negative across regions in 2023 but has since turned positive except for China.">
            <a:extLst>
              <a:ext uri="{FF2B5EF4-FFF2-40B4-BE49-F238E27FC236}">
                <a16:creationId xmlns:a16="http://schemas.microsoft.com/office/drawing/2014/main" id="{49C4C181-3604-6DE4-B874-CE8EB800D2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058" y="1752600"/>
            <a:ext cx="10531884" cy="4856278"/>
          </a:xfrm>
          <a:prstGeom prst="rect">
            <a:avLst/>
          </a:prstGeom>
        </p:spPr>
      </p:pic>
    </p:spTree>
    <p:extLst>
      <p:ext uri="{BB962C8B-B14F-4D97-AF65-F5344CB8AC3E}">
        <p14:creationId xmlns:p14="http://schemas.microsoft.com/office/powerpoint/2010/main" val="17925845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D: Slower net lending growth accounts for part of the rise in the household saving ratio in 2023 and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the household saving ratio, relative to 2012–19 average</a:t>
            </a:r>
            <a:r>
              <a:rPr lang="en-GB" b="0" baseline="30000" dirty="0">
                <a:latin typeface="Arial" panose="020B0604020202020204" pitchFamily="34" charset="0"/>
                <a:cs typeface="Arial" panose="020B0604020202020204" pitchFamily="34" charset="0"/>
              </a:rPr>
              <a:t>(a)</a:t>
            </a:r>
          </a:p>
        </p:txBody>
      </p:sp>
      <p:pic>
        <p:nvPicPr>
          <p:cNvPr id="4" name="Picture 3" descr="The saving ratio was pushed higher-than-normal in 2020 by higher household accumulation of cash and deposits. Since 2023, lower net liabilities have pushed up the saving ratio.">
            <a:extLst>
              <a:ext uri="{FF2B5EF4-FFF2-40B4-BE49-F238E27FC236}">
                <a16:creationId xmlns:a16="http://schemas.microsoft.com/office/drawing/2014/main" id="{AA2C1AFF-04EE-780A-1891-3CE0D756F1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768705"/>
            <a:ext cx="11322581" cy="4165283"/>
          </a:xfrm>
          <a:prstGeom prst="rect">
            <a:avLst/>
          </a:prstGeom>
        </p:spPr>
      </p:pic>
    </p:spTree>
    <p:extLst>
      <p:ext uri="{BB962C8B-B14F-4D97-AF65-F5344CB8AC3E}">
        <p14:creationId xmlns:p14="http://schemas.microsoft.com/office/powerpoint/2010/main" val="823146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88571" cy="1598084"/>
          </a:xfrm>
        </p:spPr>
        <p:txBody>
          <a:bodyPr/>
          <a:lstStyle/>
          <a:p>
            <a:r>
              <a:rPr lang="en-GB" dirty="0">
                <a:latin typeface="Arial" panose="020B0604020202020204" pitchFamily="34" charset="0"/>
                <a:cs typeface="Arial" panose="020B0604020202020204" pitchFamily="34" charset="0"/>
              </a:rPr>
              <a:t>Chart E: Few households report that it is a good time to make a major purchase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views on whether it is a good time to make a major purchase, by change in savings</a:t>
            </a:r>
            <a:r>
              <a:rPr lang="en-GB" b="0" baseline="30000" dirty="0">
                <a:latin typeface="Arial" panose="020B0604020202020204" pitchFamily="34" charset="0"/>
                <a:cs typeface="Arial" panose="020B0604020202020204" pitchFamily="34" charset="0"/>
              </a:rPr>
              <a:t>(a)</a:t>
            </a:r>
          </a:p>
        </p:txBody>
      </p:sp>
      <p:pic>
        <p:nvPicPr>
          <p:cNvPr id="4" name="Picture 3" descr="Most people report it is neither a good nor bad time to make a major purchase. Those whose savings has increased over the past year are more positive and those whose savings have decreased are more pessimistic.">
            <a:extLst>
              <a:ext uri="{FF2B5EF4-FFF2-40B4-BE49-F238E27FC236}">
                <a16:creationId xmlns:a16="http://schemas.microsoft.com/office/drawing/2014/main" id="{C0493DEB-8369-5421-BF0F-9999D08285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3419" y="2055283"/>
            <a:ext cx="7645162" cy="4536531"/>
          </a:xfrm>
          <a:prstGeom prst="rect">
            <a:avLst/>
          </a:prstGeom>
        </p:spPr>
      </p:pic>
    </p:spTree>
    <p:extLst>
      <p:ext uri="{BB962C8B-B14F-4D97-AF65-F5344CB8AC3E}">
        <p14:creationId xmlns:p14="http://schemas.microsoft.com/office/powerpoint/2010/main" val="8256619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F: The latest estimate of the distribution of the real value of household deposits reported in the Bank of England/NMG survey has not changed substantially compared with 2019</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Distribution of real bank deposit holdings</a:t>
            </a:r>
            <a:r>
              <a:rPr lang="en-GB" b="0" baseline="30000" dirty="0">
                <a:latin typeface="Arial" panose="020B0604020202020204" pitchFamily="34" charset="0"/>
                <a:cs typeface="Arial" panose="020B0604020202020204" pitchFamily="34" charset="0"/>
              </a:rPr>
              <a:t>(a)</a:t>
            </a:r>
          </a:p>
        </p:txBody>
      </p:sp>
      <p:pic>
        <p:nvPicPr>
          <p:cNvPr id="4" name="Picture 3" descr="The household real deposit distribution is bimodal, with some households having zero or close to zero savings but most households having between £1,000 and £100,000.">
            <a:extLst>
              <a:ext uri="{FF2B5EF4-FFF2-40B4-BE49-F238E27FC236}">
                <a16:creationId xmlns:a16="http://schemas.microsoft.com/office/drawing/2014/main" id="{C675B681-F13C-CB41-91E4-505D59B914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613" y="2144148"/>
            <a:ext cx="9966775" cy="4319792"/>
          </a:xfrm>
          <a:prstGeom prst="rect">
            <a:avLst/>
          </a:prstGeom>
        </p:spPr>
      </p:pic>
    </p:spTree>
    <p:extLst>
      <p:ext uri="{BB962C8B-B14F-4D97-AF65-F5344CB8AC3E}">
        <p14:creationId xmlns:p14="http://schemas.microsoft.com/office/powerpoint/2010/main" val="3263810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2.4: Oil prices have fallen since the August Report, while gas prices have increased modestly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oil and gas prices</a:t>
            </a:r>
            <a:r>
              <a:rPr lang="en-GB" b="0" baseline="30000" dirty="0">
                <a:latin typeface="Arial" panose="020B0604020202020204" pitchFamily="34" charset="0"/>
                <a:cs typeface="Arial" panose="020B0604020202020204" pitchFamily="34" charset="0"/>
              </a:rPr>
              <a:t>(a)</a:t>
            </a:r>
          </a:p>
        </p:txBody>
      </p:sp>
      <p:pic>
        <p:nvPicPr>
          <p:cNvPr id="5" name="Picture 4" descr="Oil prices have fallen since the August Report, while gas prices have risen a little.">
            <a:extLst>
              <a:ext uri="{FF2B5EF4-FFF2-40B4-BE49-F238E27FC236}">
                <a16:creationId xmlns:a16="http://schemas.microsoft.com/office/drawing/2014/main" id="{356753B9-6F7A-F085-DCFF-16A4898DD6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894690"/>
            <a:ext cx="11354684" cy="4506111"/>
          </a:xfrm>
          <a:prstGeom prst="rect">
            <a:avLst/>
          </a:prstGeom>
        </p:spPr>
      </p:pic>
    </p:spTree>
    <p:extLst>
      <p:ext uri="{BB962C8B-B14F-4D97-AF65-F5344CB8AC3E}">
        <p14:creationId xmlns:p14="http://schemas.microsoft.com/office/powerpoint/2010/main" val="2374632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2.5: Services inflation is moderating across regions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core services price inflation</a:t>
            </a:r>
            <a:r>
              <a:rPr lang="en-GB" b="0" baseline="30000" dirty="0">
                <a:latin typeface="Arial" panose="020B0604020202020204" pitchFamily="34" charset="0"/>
                <a:cs typeface="Arial" panose="020B0604020202020204" pitchFamily="34" charset="0"/>
              </a:rPr>
              <a:t>(a)</a:t>
            </a:r>
          </a:p>
        </p:txBody>
      </p:sp>
      <p:pic>
        <p:nvPicPr>
          <p:cNvPr id="5" name="Picture 4" descr="Across regions, the moderation in services inflation across regions has, to date, largely owed to a reduction in non-labour costs.">
            <a:extLst>
              <a:ext uri="{FF2B5EF4-FFF2-40B4-BE49-F238E27FC236}">
                <a16:creationId xmlns:a16="http://schemas.microsoft.com/office/drawing/2014/main" id="{B5E3A893-A807-5D66-5CCA-781A2317C7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9143" y="1402601"/>
            <a:ext cx="8113132" cy="4998200"/>
          </a:xfrm>
          <a:prstGeom prst="rect">
            <a:avLst/>
          </a:prstGeom>
        </p:spPr>
      </p:pic>
    </p:spTree>
    <p:extLst>
      <p:ext uri="{BB962C8B-B14F-4D97-AF65-F5344CB8AC3E}">
        <p14:creationId xmlns:p14="http://schemas.microsoft.com/office/powerpoint/2010/main" val="1993381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541120" cy="1908629"/>
          </a:xfrm>
        </p:spPr>
        <p:txBody>
          <a:bodyPr/>
          <a:lstStyle/>
          <a:p>
            <a:r>
              <a:rPr lang="en-GB" dirty="0">
                <a:latin typeface="Arial" panose="020B0604020202020204" pitchFamily="34" charset="0"/>
                <a:cs typeface="Arial" panose="020B0604020202020204" pitchFamily="34" charset="0"/>
              </a:rPr>
              <a:t>Chart 2.6: Policy rate expectations have shifted down since the August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forward curves for the US, euro area and UK</a:t>
            </a:r>
            <a:r>
              <a:rPr lang="en-GB" b="0" baseline="30000" dirty="0">
                <a:latin typeface="Arial" panose="020B0604020202020204" pitchFamily="34" charset="0"/>
                <a:cs typeface="Arial" panose="020B0604020202020204" pitchFamily="34" charset="0"/>
              </a:rPr>
              <a:t>(a)</a:t>
            </a:r>
          </a:p>
        </p:txBody>
      </p:sp>
      <p:pic>
        <p:nvPicPr>
          <p:cNvPr id="5" name="Picture 4" descr="The market-implied path of policy rates has shifted down across regions, though by less in the UK.">
            <a:extLst>
              <a:ext uri="{FF2B5EF4-FFF2-40B4-BE49-F238E27FC236}">
                <a16:creationId xmlns:a16="http://schemas.microsoft.com/office/drawing/2014/main" id="{6BA67A34-CC2F-8171-59CB-57E077975B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0"/>
            <a:ext cx="11300927" cy="4449184"/>
          </a:xfrm>
          <a:prstGeom prst="rect">
            <a:avLst/>
          </a:prstGeom>
        </p:spPr>
      </p:pic>
    </p:spTree>
    <p:extLst>
      <p:ext uri="{BB962C8B-B14F-4D97-AF65-F5344CB8AC3E}">
        <p14:creationId xmlns:p14="http://schemas.microsoft.com/office/powerpoint/2010/main" val="4167374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514994" cy="1908629"/>
          </a:xfrm>
        </p:spPr>
        <p:txBody>
          <a:bodyPr/>
          <a:lstStyle/>
          <a:p>
            <a:r>
              <a:rPr lang="en-GB" dirty="0">
                <a:latin typeface="Arial" panose="020B0604020202020204" pitchFamily="34" charset="0"/>
                <a:cs typeface="Arial" panose="020B0604020202020204" pitchFamily="34" charset="0"/>
              </a:rPr>
              <a:t>Chart 2.7: The declines in Bank Rate and the market-implied path of future Bank Rate have started to feed through to household deposit and lending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average interest rates on selected household products and their respective reference rates between May and October 2024</a:t>
            </a:r>
            <a:r>
              <a:rPr lang="en-GB" b="0" baseline="30000" dirty="0">
                <a:latin typeface="Arial" panose="020B0604020202020204" pitchFamily="34" charset="0"/>
                <a:cs typeface="Arial" panose="020B0604020202020204" pitchFamily="34" charset="0"/>
              </a:rPr>
              <a:t>(a)</a:t>
            </a:r>
          </a:p>
        </p:txBody>
      </p:sp>
      <p:pic>
        <p:nvPicPr>
          <p:cNvPr id="5" name="Picture 4" descr="Reference rates and their associated products rates have fallen. Product rates linked to longer-term OIS rates have fallen further.">
            <a:extLst>
              <a:ext uri="{FF2B5EF4-FFF2-40B4-BE49-F238E27FC236}">
                <a16:creationId xmlns:a16="http://schemas.microsoft.com/office/drawing/2014/main" id="{951F1EB8-DD59-FC15-E0CF-2E3273C671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6735" y="2214389"/>
            <a:ext cx="7578530" cy="4167361"/>
          </a:xfrm>
          <a:prstGeom prst="rect">
            <a:avLst/>
          </a:prstGeom>
        </p:spPr>
      </p:pic>
    </p:spTree>
    <p:extLst>
      <p:ext uri="{BB962C8B-B14F-4D97-AF65-F5344CB8AC3E}">
        <p14:creationId xmlns:p14="http://schemas.microsoft.com/office/powerpoint/2010/main" val="1331123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2.8: The money overhang that emerged during the pandemic has been eroded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 of aggregate broad money to nominal GDP and household broad money to annualised gross disposable income (left panel) and four-quarter growth in aggregate and household broad money (right panel)</a:t>
            </a:r>
            <a:r>
              <a:rPr lang="en-GB" b="0" baseline="30000" dirty="0">
                <a:latin typeface="Arial" panose="020B0604020202020204" pitchFamily="34" charset="0"/>
                <a:cs typeface="Arial" panose="020B0604020202020204" pitchFamily="34" charset="0"/>
              </a:rPr>
              <a:t>(a)</a:t>
            </a:r>
          </a:p>
        </p:txBody>
      </p:sp>
      <p:pic>
        <p:nvPicPr>
          <p:cNvPr id="5" name="Picture 4" descr="The level of household and aggregate money spiked up during 2020 and 2021. Then fell back in 2022 and 2023. Growth in 2024 has been a little low but close to normal.">
            <a:extLst>
              <a:ext uri="{FF2B5EF4-FFF2-40B4-BE49-F238E27FC236}">
                <a16:creationId xmlns:a16="http://schemas.microsoft.com/office/drawing/2014/main" id="{1E9F9445-E47E-66A6-37CF-8FE7525B71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646" y="2526114"/>
            <a:ext cx="11234707" cy="4078618"/>
          </a:xfrm>
          <a:prstGeom prst="rect">
            <a:avLst/>
          </a:prstGeom>
        </p:spPr>
      </p:pic>
    </p:spTree>
    <p:extLst>
      <p:ext uri="{BB962C8B-B14F-4D97-AF65-F5344CB8AC3E}">
        <p14:creationId xmlns:p14="http://schemas.microsoft.com/office/powerpoint/2010/main" val="24969733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3684</TotalTime>
  <Words>4840</Words>
  <Application>Microsoft Office PowerPoint</Application>
  <PresentationFormat>Widescreen</PresentationFormat>
  <Paragraphs>176</Paragraphs>
  <Slides>42</Slides>
  <Notes>42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Century Gothic</vt:lpstr>
      <vt:lpstr>Bank LINKS Template</vt:lpstr>
      <vt:lpstr>PowerPoint Presentation</vt:lpstr>
      <vt:lpstr>Chart 2.1: In the MPC’s latest projections, headline GDP growth falls back slightly and the unemployment rate is flat in the second half of this year;  CPI inflation rises moderately in Q4 Near-term projections(a)</vt:lpstr>
      <vt:lpstr>Chart 2.2: Global GDP growth is projected to remain steady  Four-quarter UK-weighted world GDP growth with contributions by region(a)</vt:lpstr>
      <vt:lpstr>Chart 2.3: Export price inflation has picked up slightly, but remains weak in China  Four-quarter export price inflation across regions(a)</vt:lpstr>
      <vt:lpstr>Chart 2.4: Oil prices have fallen since the August Report, while gas prices have increased modestly UK wholesale oil and gas prices(a)</vt:lpstr>
      <vt:lpstr>Chart 2.5: Services inflation is moderating across regions Contributions to annual core services price inflation(a)</vt:lpstr>
      <vt:lpstr>Chart 2.6: Policy rate expectations have shifted down since the August Report Policy rates and forward curves for the US, euro area and UK(a)</vt:lpstr>
      <vt:lpstr>Chart 2.7: The declines in Bank Rate and the market-implied path of future Bank Rate have started to feed through to household deposit and lending rates Changes in average interest rates on selected household products and their respective reference rates between May and October 2024(a)</vt:lpstr>
      <vt:lpstr>Chart 2.8: The money overhang that emerged during the pandemic has been eroded Ratio of aggregate broad money to nominal GDP and household broad money to annualised gross disposable income (left panel) and four-quarter growth in aggregate and household broad money (right panel)(a)</vt:lpstr>
      <vt:lpstr>Chart 2.9: There have been material changes in the pattern of household saving over the past four years Real household deposit and money flows, by product, £ billions(a)</vt:lpstr>
      <vt:lpstr>Chart 2.10: House prices have risen in 2024 House price indices(a)</vt:lpstr>
      <vt:lpstr>Chart 2.11: Secured household lending growth has risen but remains subdued Twelve-month growth rate of M4 lending in real terms, by sector(a)</vt:lpstr>
      <vt:lpstr>Chart 2.12: GDP growth has been positive in 2024 but is expected to have weakened slightly in the second half of the year Contributions to quarterly GDP growth(a)</vt:lpstr>
      <vt:lpstr>Chart 2.13: Consumption and GDP were revised materially higher in Blue Book 2024 GDP and household consumption, chained-volume measures(a)</vt:lpstr>
      <vt:lpstr>Chart 2.14: GDP growth was lower than implied by business surveys in 2023 but recovered in the first part of 2024 Three-month on three-month growth in GDP and quarterly GDP growth implied by business surveys(a)</vt:lpstr>
      <vt:lpstr>Chart 2.15: Real income growth has picked up as inflation has slowed Contributions to four-quarter growth in real household disposable income(a)</vt:lpstr>
      <vt:lpstr>Chart 2.16: Employment growth is estimated to have been stable Quarterly employment growth(a)</vt:lpstr>
      <vt:lpstr>Chart 2.17: Increasing levels of reported sickness since the pandemic have driven a fall in the economic activity rate, based on LFS estimates Contribution to change in economic activity rate since 2019 Q4, by main reason for economic inactivity(a)</vt:lpstr>
      <vt:lpstr>Chart 2.18: The unemployment rate has stayed fairly constant over recent quarters Quarterly change in the unemployment rate(a)</vt:lpstr>
      <vt:lpstr>Chart 2.19: Tightness in the labour market continues to ease, although at a slower pace than in 2023 Vacancies to unemployment ratio(a)</vt:lpstr>
      <vt:lpstr>Chart 2.20: The share of workers wanting to work more hours in their current jobs remains low Percentage of workers reporting wanting to work more hours in their existing job(a)</vt:lpstr>
      <vt:lpstr>Chart 2.21: Measures of capacity utilisation are close to their average levels over the past  Survey indicators of capacity utilisation(a)</vt:lpstr>
      <vt:lpstr>Chart 2.22: CPI inflation fell to 1.7% in September, but it is expected to rise again before the end of the year  Contributions to CPI inflation(a)</vt:lpstr>
      <vt:lpstr>Chart 2.23: Services inflation remains elevated relative to its pre-Covid average Annual inflation rates for components of CPI(a)</vt:lpstr>
      <vt:lpstr>Chart 2.24: Part of the fall in higher-frequency services price inflation reflects volatility  Measures of higher-frequency services price inflation(a)</vt:lpstr>
      <vt:lpstr>Chart 2.25: The share of prices being increased each month has risen sharply since 2022 Share of monthly CPI services price quotes which show price increases or decreases, total services and excluding catering and accommodation(a)</vt:lpstr>
      <vt:lpstr>Chart 2.26: The profit share of income has fallen slightly in recent years Private sector profit share, four quarter moving average(a)</vt:lpstr>
      <vt:lpstr>Chart 2.27: Firms responding to the DMP Survey expect further declines in services price inflation Annual consumer service price inflation, realised and expected(a)</vt:lpstr>
      <vt:lpstr>Chart 2.28: Inflation expectations have largely normalised, although some measures have ticked up in recent months Survey-based measures of household(a) and business(b) inflation expectations</vt:lpstr>
      <vt:lpstr>Chart 2.29: Most indicators of wage growth have moderated in recent quarters Measures of annual private sector wage growth(a)(b)</vt:lpstr>
      <vt:lpstr>Chart 2.30: Falling inflation expectations and a looser labour market have contributed to lower wage growth Contributions to annual private sector regular pay growth(a)</vt:lpstr>
      <vt:lpstr>Chart 2.31: DMP Survey respondents expect wage growth to decline, but those expectations appear to have stabilised at elevated levels Realised annual wage growth and 12-month ahead expectations(a)</vt:lpstr>
      <vt:lpstr>Box D: The shifting effects of global export prices on UK inflation</vt:lpstr>
      <vt:lpstr>Chart A: In contrast to previous episodes, UK import prices moved broadly  in line with sterling foreign export prices after the pandemic Four-quarter foreign export price inflation and UK import price inflation  excluding fuel(a)</vt:lpstr>
      <vt:lpstr>Chart B: UK import prices are now expected to rise modestly over the forecast horizon, pushing up somewhat on UK CPI inflation UK import prices excluding fuel (left panel)(a) and change in the contribution from import prices to UK CPI inflation since the August Report (right panel)(b)</vt:lpstr>
      <vt:lpstr>Box E: Developments in household savings</vt:lpstr>
      <vt:lpstr>Chart A: Despite downward revisions in the latest data, the aggregate household saving ratio is higher than pre-pandemic Household saving ratio(a)</vt:lpstr>
      <vt:lpstr>Chart B: Short-run increases in household incomes are associated with increases in the saving ratio, but these effects tend not to persist over a longer horizon Quarterly change in the adjusted household saving ratio and quarterly real household disposable income growth (left panel) and adjusted household saving ratio and four-quarter real household disposable income growth (right panel)(a)</vt:lpstr>
      <vt:lpstr>Chart C: Mortgagor households expecting higher mortgage interest payments are saving in anticipation of future payment increases Estimated average change in consumption as a share of changes in mortgage payments(a)</vt:lpstr>
      <vt:lpstr>Chart D: Slower net lending growth accounts for part of the rise in the household saving ratio in 2023 and 2024 Contributions to the household saving ratio, relative to 2012–19 average(a)</vt:lpstr>
      <vt:lpstr>Chart E: Few households report that it is a good time to make a major purchase Household views on whether it is a good time to make a major purchase, by change in savings(a)</vt:lpstr>
      <vt:lpstr>Chart F: The latest estimate of the distribution of the real value of household deposits reported in the Bank of England/NMG survey has not changed substantially compared with 2019 Distribution of real bank deposit holdings(a)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2024</dc:title>
  <dc:subject>Section 2: Current economic conditions</dc:subject>
  <dc:creator>Bank of England</dc:creator>
  <cp:lastModifiedBy>Sadler, Paulet</cp:lastModifiedBy>
  <cp:revision>326</cp:revision>
  <dcterms:created xsi:type="dcterms:W3CDTF">2022-03-15T15:50:20Z</dcterms:created>
  <dcterms:modified xsi:type="dcterms:W3CDTF">2024-11-06T19:45:35Z</dcterms:modified>
</cp:coreProperties>
</file>