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2"/>
  </p:notesMasterIdLst>
  <p:sldIdLst>
    <p:sldId id="415" r:id="rId2"/>
    <p:sldId id="436" r:id="rId3"/>
    <p:sldId id="435" r:id="rId4"/>
    <p:sldId id="437" r:id="rId5"/>
    <p:sldId id="438" r:id="rId6"/>
    <p:sldId id="439" r:id="rId7"/>
    <p:sldId id="440" r:id="rId8"/>
    <p:sldId id="441" r:id="rId9"/>
    <p:sldId id="442" r:id="rId10"/>
    <p:sldId id="443"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111" autoAdjust="0"/>
    <p:restoredTop sz="77150" autoAdjust="0"/>
  </p:normalViewPr>
  <p:slideViewPr>
    <p:cSldViewPr snapToGrid="0" showGuides="1">
      <p:cViewPr>
        <p:scale>
          <a:sx n="80" d="100"/>
          <a:sy n="80" d="100"/>
        </p:scale>
        <p:origin x="1283" y="-19"/>
      </p:cViewPr>
      <p:guideLst/>
    </p:cSldViewPr>
  </p:slideViewPr>
  <p:notesTextViewPr>
    <p:cViewPr>
      <p:scale>
        <a:sx n="3" d="2"/>
        <a:sy n="3" d="2"/>
      </p:scale>
      <p:origin x="0" y="0"/>
    </p:cViewPr>
  </p:notesTextViewPr>
  <p:sorterViewPr>
    <p:cViewPr>
      <p:scale>
        <a:sx n="110" d="100"/>
        <a:sy n="110" d="100"/>
      </p:scale>
      <p:origin x="0" y="0"/>
    </p:cViewPr>
  </p:sorterViewPr>
  <p:notesViewPr>
    <p:cSldViewPr snapToGrid="0">
      <p:cViewPr varScale="1">
        <p:scale>
          <a:sx n="76" d="100"/>
          <a:sy n="76" d="100"/>
        </p:scale>
        <p:origin x="2651" y="2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01/02/2023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23086722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Arial" panose="020B0604020202020204" pitchFamily="34" charset="0"/>
                <a:cs typeface="Arial" panose="020B0604020202020204" pitchFamily="34" charset="0"/>
              </a:rPr>
              <a:t>Sources: Decision Maker Panel (DMP) Survey and Bank calculations.</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(a) Pre-Covid measures of firm-level productivity derived from company accounts data are projected forward using data from the DMP on the impact of Covid on variables such as sales, employment, and unit costs. Data were collected between July 2020 and April 2022. See Bloom et al (2020b) for further details.</a:t>
            </a:r>
          </a:p>
        </p:txBody>
      </p:sp>
      <p:sp>
        <p:nvSpPr>
          <p:cNvPr id="4" name="Slide Number Placeholder 3"/>
          <p:cNvSpPr>
            <a:spLocks noGrp="1"/>
          </p:cNvSpPr>
          <p:nvPr>
            <p:ph type="sldNum" sz="quarter" idx="5"/>
          </p:nvPr>
        </p:nvSpPr>
        <p:spPr/>
        <p:txBody>
          <a:bodyPr/>
          <a:lstStyle/>
          <a:p>
            <a:fld id="{2F5E53B0-EFB7-4B0E-B012-E676534541B5}" type="slidenum">
              <a:rPr lang="en-GB" smtClean="0"/>
              <a:t>10</a:t>
            </a:fld>
            <a:endParaRPr lang="en-GB"/>
          </a:p>
        </p:txBody>
      </p:sp>
    </p:spTree>
    <p:extLst>
      <p:ext uri="{BB962C8B-B14F-4D97-AF65-F5344CB8AC3E}">
        <p14:creationId xmlns:p14="http://schemas.microsoft.com/office/powerpoint/2010/main" val="23179702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Arial" panose="020B0604020202020204" pitchFamily="34" charset="0"/>
                <a:cs typeface="Arial" panose="020B0604020202020204" pitchFamily="34" charset="0"/>
              </a:rPr>
              <a:t>Sources: ONS and Bank calculations.</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(a) Diamonds are projections for 2023 Q1, 2024 Q1, 2025 Q1 and 2026 Q1. Diamonds for GDP show MPC projections. GDP in 2022 Q4 is a Bank staff projection incorporating official data to November 2022. Data include the </a:t>
            </a:r>
            <a:r>
              <a:rPr lang="en-GB" dirty="0" err="1">
                <a:latin typeface="Arial" panose="020B0604020202020204" pitchFamily="34" charset="0"/>
                <a:cs typeface="Arial" panose="020B0604020202020204" pitchFamily="34" charset="0"/>
              </a:rPr>
              <a:t>backcast</a:t>
            </a:r>
            <a:r>
              <a:rPr lang="en-GB" dirty="0">
                <a:latin typeface="Arial" panose="020B0604020202020204" pitchFamily="34" charset="0"/>
                <a:cs typeface="Arial" panose="020B0604020202020204" pitchFamily="34" charset="0"/>
              </a:rPr>
              <a:t> for GDP. Estimated potential supply is derived using the MPC’s projection for the level of GDP and the level of excess demand/supply as published in Table 1.A. Both GDP and estimated potential supply are indexed to GDP in 2019 Q4. For further information on MPC projections, see Table 1.A.</a:t>
            </a:r>
          </a:p>
        </p:txBody>
      </p:sp>
      <p:sp>
        <p:nvSpPr>
          <p:cNvPr id="4" name="Slide Number Placeholder 3"/>
          <p:cNvSpPr>
            <a:spLocks noGrp="1"/>
          </p:cNvSpPr>
          <p:nvPr>
            <p:ph type="sldNum" sz="quarter" idx="5"/>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19992243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Arial" panose="020B0604020202020204" pitchFamily="34" charset="0"/>
                <a:cs typeface="Arial" panose="020B0604020202020204" pitchFamily="34" charset="0"/>
              </a:rPr>
              <a:t>Sources: ONS and Bank calculations.</a:t>
            </a:r>
          </a:p>
          <a:p>
            <a:endParaRPr lang="en-GB" sz="1200" kern="1200" dirty="0">
              <a:solidFill>
                <a:schemeClr val="tx1"/>
              </a:solidFill>
              <a:effectLst/>
              <a:latin typeface="Arial" panose="020B0604020202020204" pitchFamily="34" charset="0"/>
              <a:cs typeface="Arial" panose="020B0604020202020204" pitchFamily="34" charset="0"/>
            </a:endParaRPr>
          </a:p>
          <a:p>
            <a:r>
              <a:rPr lang="en-GB" sz="1200" kern="1200" dirty="0">
                <a:solidFill>
                  <a:schemeClr val="tx1"/>
                </a:solidFill>
                <a:effectLst/>
                <a:latin typeface="Arial" panose="020B0604020202020204" pitchFamily="34" charset="0"/>
                <a:cs typeface="Arial" panose="020B0604020202020204" pitchFamily="34" charset="0"/>
              </a:rPr>
              <a:t>(a) Annual average growth rates. Percentage point contributions unless otherwise stated. Contributions may not sum to the total due to rounding. Data for 2022 onwards are projections consistent with the MPC’s forecast.</a:t>
            </a:r>
          </a:p>
        </p:txBody>
      </p:sp>
      <p:sp>
        <p:nvSpPr>
          <p:cNvPr id="4" name="Slide Number Placeholder 3"/>
          <p:cNvSpPr>
            <a:spLocks noGrp="1"/>
          </p:cNvSpPr>
          <p:nvPr>
            <p:ph type="sldNum" sz="quarter" idx="10"/>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2822144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Arial" panose="020B0604020202020204" pitchFamily="34" charset="0"/>
                <a:cs typeface="Arial" panose="020B0604020202020204" pitchFamily="34" charset="0"/>
              </a:rPr>
              <a:t>Sources: ONS and Bank calculations.</a:t>
            </a:r>
          </a:p>
        </p:txBody>
      </p:sp>
      <p:sp>
        <p:nvSpPr>
          <p:cNvPr id="4" name="Slide Number Placeholder 3"/>
          <p:cNvSpPr>
            <a:spLocks noGrp="1"/>
          </p:cNvSpPr>
          <p:nvPr>
            <p:ph type="sldNum" sz="quarter" idx="5"/>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29777570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Arial" panose="020B0604020202020204" pitchFamily="34" charset="0"/>
                <a:cs typeface="Arial" panose="020B0604020202020204" pitchFamily="34" charset="0"/>
              </a:rPr>
              <a:t>Sources: ONS and Bank calculations.</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(a) Changes from the three months to December 2019, based on those aged 16+.</a:t>
            </a:r>
          </a:p>
        </p:txBody>
      </p:sp>
      <p:sp>
        <p:nvSpPr>
          <p:cNvPr id="4" name="Slide Number Placeholder 3"/>
          <p:cNvSpPr>
            <a:spLocks noGrp="1"/>
          </p:cNvSpPr>
          <p:nvPr>
            <p:ph type="sldNum" sz="quarter" idx="5"/>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42067980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Arial" panose="020B0604020202020204" pitchFamily="34" charset="0"/>
                <a:cs typeface="Arial" panose="020B0604020202020204" pitchFamily="34" charset="0"/>
              </a:rPr>
              <a:t>Sources: ONS and Bank calculations.</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(a) Quarterly data to 2022 Q3 based on those aged 16+. Estimated potential participation consistent with the MPC’s projections for November 2021 and February 2023.</a:t>
            </a:r>
          </a:p>
        </p:txBody>
      </p:sp>
      <p:sp>
        <p:nvSpPr>
          <p:cNvPr id="4" name="Slide Number Placeholder 3"/>
          <p:cNvSpPr>
            <a:spLocks noGrp="1"/>
          </p:cNvSpPr>
          <p:nvPr>
            <p:ph type="sldNum" sz="quarter" idx="5"/>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37973312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Arial" panose="020B0604020202020204" pitchFamily="34" charset="0"/>
                <a:cs typeface="Arial" panose="020B0604020202020204" pitchFamily="34" charset="0"/>
              </a:rPr>
              <a:t>Sources: HMRC, ONS and Bank calculations.</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(a) Three-month moving averages. Latest data are for the three months to November 2022. Vacancy rate is the number of vacancies divided by total employment. The unemployment figures have been increased to reflect an MPC judgement that 10% of those furloughed between March 2020 and September 2021 were actively searching for work.</a:t>
            </a:r>
          </a:p>
        </p:txBody>
      </p:sp>
      <p:sp>
        <p:nvSpPr>
          <p:cNvPr id="4" name="Slide Number Placeholder 3"/>
          <p:cNvSpPr>
            <a:spLocks noGrp="1"/>
          </p:cNvSpPr>
          <p:nvPr>
            <p:ph type="sldNum" sz="quarter" idx="5"/>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19165111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Arial" panose="020B0604020202020204" pitchFamily="34" charset="0"/>
                <a:cs typeface="Arial" panose="020B0604020202020204" pitchFamily="34" charset="0"/>
              </a:rPr>
              <a:t>Sources: ONS and Bank calculations.</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(a) All data exclude unspecified goods. Latest data points are for November 2022. Adjusted EU data account for late custom declarations and differences in coverage of the Intrastat survey and custom declarations. These adjustments would be expected to have minimal or no impact on measured GDP. Consistent with estimates from HMRC and as recommended by the ONS, an uplift of 6% for UK goods imports and 5% for UK goods exports has been applied to the pre-2021 data, to adjust for the wider coverage of custom declarations data relative to the Intrastat survey. Customs declarations on UK imports of goods from the EU over 2022 have been adjusted using mirror statistics from Eurostat to remove the effects of delayed declarations from 2021.</a:t>
            </a:r>
          </a:p>
        </p:txBody>
      </p:sp>
      <p:sp>
        <p:nvSpPr>
          <p:cNvPr id="4" name="Slide Number Placeholder 3"/>
          <p:cNvSpPr>
            <a:spLocks noGrp="1"/>
          </p:cNvSpPr>
          <p:nvPr>
            <p:ph type="sldNum" sz="quarter" idx="5"/>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21666009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Arial" panose="020B0604020202020204" pitchFamily="34" charset="0"/>
                <a:cs typeface="Arial" panose="020B0604020202020204" pitchFamily="34" charset="0"/>
              </a:rPr>
              <a:t>Sources: ONS and Bank calculations.</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(a) Quarterly chained-volume measure to 2022 Q3.</a:t>
            </a:r>
          </a:p>
        </p:txBody>
      </p:sp>
      <p:sp>
        <p:nvSpPr>
          <p:cNvPr id="4" name="Slide Number Placeholder 3"/>
          <p:cNvSpPr>
            <a:spLocks noGrp="1"/>
          </p:cNvSpPr>
          <p:nvPr>
            <p:ph type="sldNum" sz="quarter" idx="5"/>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21243257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21" r:id="rId3"/>
    <p:sldLayoutId id="2147483747" r:id="rId4"/>
    <p:sldLayoutId id="2147483731" r:id="rId5"/>
    <p:sldLayoutId id="2147483739" r:id="rId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457199" y="1752600"/>
            <a:ext cx="7165975" cy="4180367"/>
          </a:xfrm>
        </p:spPr>
        <p:txBody>
          <a:bodyPr/>
          <a:lstStyle/>
          <a:p>
            <a:r>
              <a:rPr lang="en-GB" dirty="0"/>
              <a:t>Monetary Policy Report</a:t>
            </a:r>
            <a:br>
              <a:rPr lang="en-GB" dirty="0"/>
            </a:br>
            <a:r>
              <a:rPr lang="en-GB" dirty="0"/>
              <a:t>February 2023</a:t>
            </a:r>
          </a:p>
          <a:p>
            <a:r>
              <a:rPr lang="en-GB" dirty="0"/>
              <a:t>In focus – How have the recent shocks to the economy affected potential supply</a:t>
            </a:r>
            <a:r>
              <a:rPr lang="en-GB" dirty="0">
                <a:latin typeface="Arial" panose="020B0604020202020204" pitchFamily="34" charset="0"/>
              </a:rPr>
              <a:t>?</a:t>
            </a:r>
          </a:p>
        </p:txBody>
      </p:sp>
    </p:spTree>
    <p:extLst>
      <p:ext uri="{BB962C8B-B14F-4D97-AF65-F5344CB8AC3E}">
        <p14:creationId xmlns:p14="http://schemas.microsoft.com/office/powerpoint/2010/main" val="3326886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0BC5A22-BD65-45E3-8F47-32FB2CCBFEEF}"/>
              </a:ext>
            </a:extLst>
          </p:cNvPr>
          <p:cNvSpPr>
            <a:spLocks noGrp="1"/>
          </p:cNvSpPr>
          <p:nvPr>
            <p:ph type="title"/>
          </p:nvPr>
        </p:nvSpPr>
        <p:spPr>
          <a:xfrm>
            <a:off x="467999" y="457200"/>
            <a:ext cx="11611995" cy="1295400"/>
          </a:xfrm>
        </p:spPr>
        <p:txBody>
          <a:bodyPr anchor="t" anchorCtr="0"/>
          <a:lstStyle/>
          <a:p>
            <a:r>
              <a:rPr lang="en-GB" sz="2400" dirty="0">
                <a:latin typeface="Arial" panose="020B0604020202020204" pitchFamily="34" charset="0"/>
                <a:cs typeface="Arial" panose="020B0604020202020204" pitchFamily="34" charset="0"/>
              </a:rPr>
              <a:t>Chart 3.8: Covid has been weighing on productivity since the middle of 2021 and is expected to continue to do so in 2023 and beyond</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Estimated impact of Covid on output per hour </a:t>
            </a:r>
            <a:r>
              <a:rPr lang="en-GB" sz="2400" b="0" baseline="30000" dirty="0">
                <a:latin typeface="Arial" panose="020B0604020202020204" pitchFamily="34" charset="0"/>
                <a:cs typeface="Arial" panose="020B0604020202020204" pitchFamily="34" charset="0"/>
              </a:rPr>
              <a:t>(a)</a:t>
            </a:r>
            <a:endParaRPr lang="en-GB" sz="2400" dirty="0"/>
          </a:p>
        </p:txBody>
      </p:sp>
      <p:pic>
        <p:nvPicPr>
          <p:cNvPr id="5" name="Picture 4" descr="After initially boosting productivity, Covid appears to have dragged on productivity since 2021 Q3. This drag fades a little over time but is still present in 2023 and beyond.">
            <a:extLst>
              <a:ext uri="{FF2B5EF4-FFF2-40B4-BE49-F238E27FC236}">
                <a16:creationId xmlns:a16="http://schemas.microsoft.com/office/drawing/2014/main" id="{44C9CAA1-EB02-4CCD-90EA-C42E8AD22F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752600"/>
            <a:ext cx="11261640" cy="4781320"/>
          </a:xfrm>
          <a:prstGeom prst="rect">
            <a:avLst/>
          </a:prstGeom>
        </p:spPr>
      </p:pic>
    </p:spTree>
    <p:extLst>
      <p:ext uri="{BB962C8B-B14F-4D97-AF65-F5344CB8AC3E}">
        <p14:creationId xmlns:p14="http://schemas.microsoft.com/office/powerpoint/2010/main" val="40134719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0BC5A22-BD65-45E3-8F47-32FB2CCBFEEF}"/>
              </a:ext>
            </a:extLst>
          </p:cNvPr>
          <p:cNvSpPr>
            <a:spLocks noGrp="1"/>
          </p:cNvSpPr>
          <p:nvPr>
            <p:ph type="title"/>
          </p:nvPr>
        </p:nvSpPr>
        <p:spPr>
          <a:xfrm>
            <a:off x="468000" y="457200"/>
            <a:ext cx="11277600" cy="1295400"/>
          </a:xfrm>
        </p:spPr>
        <p:txBody>
          <a:bodyPr anchor="t" anchorCtr="0"/>
          <a:lstStyle/>
          <a:p>
            <a:r>
              <a:rPr lang="en-GB" sz="2400" dirty="0">
                <a:latin typeface="Arial" panose="020B0604020202020204" pitchFamily="34" charset="0"/>
                <a:cs typeface="Arial" panose="020B0604020202020204" pitchFamily="34" charset="0"/>
              </a:rPr>
              <a:t>Chart 3.1: The level of supply remains weaker than its pre-pandemic level and is only expected to recover gradually </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GDP and estimated potential supply </a:t>
            </a:r>
            <a:r>
              <a:rPr lang="en-GB" sz="2400" b="0" baseline="30000" dirty="0">
                <a:latin typeface="Arial" panose="020B0604020202020204" pitchFamily="34" charset="0"/>
                <a:cs typeface="Arial" panose="020B0604020202020204" pitchFamily="34" charset="0"/>
              </a:rPr>
              <a:t>(a)</a:t>
            </a:r>
            <a:endParaRPr lang="en-GB" sz="2400" dirty="0"/>
          </a:p>
        </p:txBody>
      </p:sp>
      <p:pic>
        <p:nvPicPr>
          <p:cNvPr id="5" name="Picture 4" descr="Estimated potential supply has mostly recovered from volatile moves during Covid but remained below its 2019 Q4 level at the start of the forecast. It gradually recovers over the forecast while GDP falls further.">
            <a:extLst>
              <a:ext uri="{FF2B5EF4-FFF2-40B4-BE49-F238E27FC236}">
                <a16:creationId xmlns:a16="http://schemas.microsoft.com/office/drawing/2014/main" id="{C5931B2E-11A2-44AE-BBF8-019F1504516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999" y="2016000"/>
            <a:ext cx="11266183" cy="3789696"/>
          </a:xfrm>
          <a:prstGeom prst="rect">
            <a:avLst/>
          </a:prstGeom>
        </p:spPr>
      </p:pic>
    </p:spTree>
    <p:extLst>
      <p:ext uri="{BB962C8B-B14F-4D97-AF65-F5344CB8AC3E}">
        <p14:creationId xmlns:p14="http://schemas.microsoft.com/office/powerpoint/2010/main" val="34529039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8F24313F-3920-4C67-A48A-072CE02A518A}"/>
              </a:ext>
            </a:extLst>
          </p:cNvPr>
          <p:cNvSpPr txBox="1">
            <a:spLocks/>
          </p:cNvSpPr>
          <p:nvPr/>
        </p:nvSpPr>
        <p:spPr>
          <a:xfrm>
            <a:off x="457200" y="457199"/>
            <a:ext cx="11277600" cy="912814"/>
          </a:xfrm>
          <a:prstGeom prst="rect">
            <a:avLst/>
          </a:prstGeom>
        </p:spPr>
        <p:txBody>
          <a:bodyPr vert="horz" wrap="square" lIns="0" tIns="0" rIns="0" bIns="0" rtlCol="0" anchor="t" anchorCtr="0">
            <a:noAutofit/>
          </a:bodyPr>
          <a:lst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a:lstStyle>
          <a:p>
            <a:r>
              <a:rPr lang="en-GB" sz="2400" dirty="0">
                <a:latin typeface="Arial" panose="020B0604020202020204" pitchFamily="34" charset="0"/>
                <a:cs typeface="Arial" panose="020B0604020202020204" pitchFamily="34" charset="0"/>
              </a:rPr>
              <a:t>Table 3.A: Decomposition of estimated potential supply growth </a:t>
            </a:r>
            <a:r>
              <a:rPr lang="en-GB" sz="2400" b="0" baseline="30000" dirty="0">
                <a:latin typeface="Arial" panose="020B0604020202020204" pitchFamily="34" charset="0"/>
                <a:cs typeface="Arial" panose="020B0604020202020204" pitchFamily="34" charset="0"/>
              </a:rPr>
              <a:t>(a)</a:t>
            </a:r>
            <a:endParaRPr lang="en-GB" sz="2400" dirty="0"/>
          </a:p>
        </p:txBody>
      </p:sp>
      <p:pic>
        <p:nvPicPr>
          <p:cNvPr id="3" name="Picture 2">
            <a:extLst>
              <a:ext uri="{FF2B5EF4-FFF2-40B4-BE49-F238E27FC236}">
                <a16:creationId xmlns:a16="http://schemas.microsoft.com/office/drawing/2014/main" id="{B6413314-83F3-4539-A1E2-ED48FFA0C9B5}"/>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57200" y="1364505"/>
            <a:ext cx="11259933" cy="4953668"/>
          </a:xfrm>
          <a:prstGeom prst="rect">
            <a:avLst/>
          </a:prstGeom>
        </p:spPr>
      </p:pic>
    </p:spTree>
    <p:extLst>
      <p:ext uri="{BB962C8B-B14F-4D97-AF65-F5344CB8AC3E}">
        <p14:creationId xmlns:p14="http://schemas.microsoft.com/office/powerpoint/2010/main" val="16506076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0BC5A22-BD65-45E3-8F47-32FB2CCBFEEF}"/>
              </a:ext>
            </a:extLst>
          </p:cNvPr>
          <p:cNvSpPr>
            <a:spLocks noGrp="1"/>
          </p:cNvSpPr>
          <p:nvPr>
            <p:ph type="title"/>
          </p:nvPr>
        </p:nvSpPr>
        <p:spPr>
          <a:xfrm>
            <a:off x="467999" y="457199"/>
            <a:ext cx="11149288" cy="1938969"/>
          </a:xfrm>
        </p:spPr>
        <p:txBody>
          <a:bodyPr anchor="t" anchorCtr="0"/>
          <a:lstStyle/>
          <a:p>
            <a:r>
              <a:rPr lang="en-GB" sz="2400" dirty="0">
                <a:latin typeface="Arial" panose="020B0604020202020204" pitchFamily="34" charset="0"/>
                <a:cs typeface="Arial" panose="020B0604020202020204" pitchFamily="34" charset="0"/>
              </a:rPr>
              <a:t>Chart 3.2: Productivity growth was driven by exceptionally high growth in the manufacturing sector in the decade prior to the financial crisis and has slowed since </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Annual growth in output per hour for the whole economy and the manufacturing sector</a:t>
            </a:r>
            <a:endParaRPr lang="en-GB" sz="2400" dirty="0"/>
          </a:p>
        </p:txBody>
      </p:sp>
      <p:pic>
        <p:nvPicPr>
          <p:cNvPr id="5" name="Picture 4" descr="In the 1997–2007 period, whole-economy productivity was being boosted by exceptionally high manufacturing productivity growth, this has since fallen back.">
            <a:extLst>
              <a:ext uri="{FF2B5EF4-FFF2-40B4-BE49-F238E27FC236}">
                <a16:creationId xmlns:a16="http://schemas.microsoft.com/office/drawing/2014/main" id="{330B4BB7-9D24-4819-9DE9-A46219A79F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8581" y="2440232"/>
            <a:ext cx="10354839" cy="4119106"/>
          </a:xfrm>
          <a:prstGeom prst="rect">
            <a:avLst/>
          </a:prstGeom>
        </p:spPr>
      </p:pic>
    </p:spTree>
    <p:extLst>
      <p:ext uri="{BB962C8B-B14F-4D97-AF65-F5344CB8AC3E}">
        <p14:creationId xmlns:p14="http://schemas.microsoft.com/office/powerpoint/2010/main" val="1903363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0BC5A22-BD65-45E3-8F47-32FB2CCBFEEF}"/>
              </a:ext>
            </a:extLst>
          </p:cNvPr>
          <p:cNvSpPr>
            <a:spLocks noGrp="1"/>
          </p:cNvSpPr>
          <p:nvPr>
            <p:ph type="title"/>
          </p:nvPr>
        </p:nvSpPr>
        <p:spPr>
          <a:xfrm>
            <a:off x="468000" y="457199"/>
            <a:ext cx="11277600" cy="1613971"/>
          </a:xfrm>
        </p:spPr>
        <p:txBody>
          <a:bodyPr anchor="t" anchorCtr="0"/>
          <a:lstStyle/>
          <a:p>
            <a:r>
              <a:rPr lang="en-GB" sz="2400" dirty="0">
                <a:latin typeface="Arial" panose="020B0604020202020204" pitchFamily="34" charset="0"/>
                <a:cs typeface="Arial" panose="020B0604020202020204" pitchFamily="34" charset="0"/>
              </a:rPr>
              <a:t>Chart 3.3: Older people have driven the rise in labour market inactivity, reflecting both the ageing population but also declining participation rates below retirement age </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Change in inactivity since 2019 Q4 by age </a:t>
            </a:r>
            <a:r>
              <a:rPr lang="en-GB" sz="2400" b="0" baseline="30000" dirty="0">
                <a:latin typeface="Arial" panose="020B0604020202020204" pitchFamily="34" charset="0"/>
                <a:cs typeface="Arial" panose="020B0604020202020204" pitchFamily="34" charset="0"/>
              </a:rPr>
              <a:t>(a)</a:t>
            </a:r>
            <a:endParaRPr lang="en-GB" sz="2400" dirty="0"/>
          </a:p>
        </p:txBody>
      </p:sp>
      <p:pic>
        <p:nvPicPr>
          <p:cNvPr id="5" name="Picture 4" descr="People aged 50–64 make up 40% of the increase in inactivity since 2019 Q4 and those 65 and over account for almost as much.">
            <a:extLst>
              <a:ext uri="{FF2B5EF4-FFF2-40B4-BE49-F238E27FC236}">
                <a16:creationId xmlns:a16="http://schemas.microsoft.com/office/drawing/2014/main" id="{48362149-E0F2-4E14-8F9C-3FD53A2A324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2600" y="2258279"/>
            <a:ext cx="11266800" cy="4123471"/>
          </a:xfrm>
          <a:prstGeom prst="rect">
            <a:avLst/>
          </a:prstGeom>
        </p:spPr>
      </p:pic>
    </p:spTree>
    <p:extLst>
      <p:ext uri="{BB962C8B-B14F-4D97-AF65-F5344CB8AC3E}">
        <p14:creationId xmlns:p14="http://schemas.microsoft.com/office/powerpoint/2010/main" val="36998573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0BC5A22-BD65-45E3-8F47-32FB2CCBFEEF}"/>
              </a:ext>
            </a:extLst>
          </p:cNvPr>
          <p:cNvSpPr>
            <a:spLocks noGrp="1"/>
          </p:cNvSpPr>
          <p:nvPr>
            <p:ph type="title"/>
          </p:nvPr>
        </p:nvSpPr>
        <p:spPr>
          <a:xfrm>
            <a:off x="468000" y="457200"/>
            <a:ext cx="11277600" cy="1619480"/>
          </a:xfrm>
        </p:spPr>
        <p:txBody>
          <a:bodyPr anchor="t" anchorCtr="0"/>
          <a:lstStyle/>
          <a:p>
            <a:r>
              <a:rPr lang="en-GB" sz="2400" dirty="0">
                <a:latin typeface="Arial" panose="020B0604020202020204" pitchFamily="34" charset="0"/>
                <a:cs typeface="Arial" panose="020B0604020202020204" pitchFamily="34" charset="0"/>
              </a:rPr>
              <a:t>Chart 3.4: The MPC judges that the fall in participation since the start of the pandemic will take some time to unwind and is therefore weighing on potential participation </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Labour force participation and estimated potential participation </a:t>
            </a:r>
            <a:r>
              <a:rPr lang="en-GB" sz="2400" b="0" baseline="30000" dirty="0">
                <a:latin typeface="Arial" panose="020B0604020202020204" pitchFamily="34" charset="0"/>
                <a:cs typeface="Arial" panose="020B0604020202020204" pitchFamily="34" charset="0"/>
              </a:rPr>
              <a:t>(a)</a:t>
            </a:r>
            <a:endParaRPr lang="en-GB" sz="2400" dirty="0"/>
          </a:p>
        </p:txBody>
      </p:sp>
      <p:pic>
        <p:nvPicPr>
          <p:cNvPr id="5" name="Picture 4" descr="Potential participation had been trending up before the pandemic. It is now judged to be falling sharply as actual participation has fallen.">
            <a:extLst>
              <a:ext uri="{FF2B5EF4-FFF2-40B4-BE49-F238E27FC236}">
                <a16:creationId xmlns:a16="http://schemas.microsoft.com/office/drawing/2014/main" id="{4A5AE4CC-C088-4F34-84B5-D36491FCE7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5845" y="2076680"/>
            <a:ext cx="10080311" cy="4527409"/>
          </a:xfrm>
          <a:prstGeom prst="rect">
            <a:avLst/>
          </a:prstGeom>
        </p:spPr>
      </p:pic>
    </p:spTree>
    <p:extLst>
      <p:ext uri="{BB962C8B-B14F-4D97-AF65-F5344CB8AC3E}">
        <p14:creationId xmlns:p14="http://schemas.microsoft.com/office/powerpoint/2010/main" val="31352167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0BC5A22-BD65-45E3-8F47-32FB2CCBFEEF}"/>
              </a:ext>
            </a:extLst>
          </p:cNvPr>
          <p:cNvSpPr>
            <a:spLocks noGrp="1"/>
          </p:cNvSpPr>
          <p:nvPr>
            <p:ph type="title"/>
          </p:nvPr>
        </p:nvSpPr>
        <p:spPr>
          <a:xfrm>
            <a:off x="468000" y="457200"/>
            <a:ext cx="11441234" cy="1295400"/>
          </a:xfrm>
        </p:spPr>
        <p:txBody>
          <a:bodyPr anchor="t" anchorCtr="0"/>
          <a:lstStyle/>
          <a:p>
            <a:r>
              <a:rPr lang="en-GB" sz="2400" dirty="0">
                <a:latin typeface="Arial" panose="020B0604020202020204" pitchFamily="34" charset="0"/>
                <a:cs typeface="Arial" panose="020B0604020202020204" pitchFamily="34" charset="0"/>
              </a:rPr>
              <a:t>Chart 3.5: The unemployment rate is higher than the previous relationship between vacancies and unemployment would suggest </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Vacancy rate and unemployment rate </a:t>
            </a:r>
            <a:r>
              <a:rPr lang="en-GB" sz="2400" b="0" baseline="30000" dirty="0">
                <a:latin typeface="Arial" panose="020B0604020202020204" pitchFamily="34" charset="0"/>
                <a:cs typeface="Arial" panose="020B0604020202020204" pitchFamily="34" charset="0"/>
              </a:rPr>
              <a:t>(a)</a:t>
            </a:r>
            <a:endParaRPr lang="en-GB" sz="2400" dirty="0"/>
          </a:p>
        </p:txBody>
      </p:sp>
      <p:pic>
        <p:nvPicPr>
          <p:cNvPr id="5" name="Picture 4" descr="The labour market has tightened by more than in previous cycles, as the vacancy rate is much higher for a given unemployment rate.">
            <a:extLst>
              <a:ext uri="{FF2B5EF4-FFF2-40B4-BE49-F238E27FC236}">
                <a16:creationId xmlns:a16="http://schemas.microsoft.com/office/drawing/2014/main" id="{4D129E2C-DB1C-48E6-9C0A-335A290F7EF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9846" y="1752600"/>
            <a:ext cx="10432308" cy="4846505"/>
          </a:xfrm>
          <a:prstGeom prst="rect">
            <a:avLst/>
          </a:prstGeom>
        </p:spPr>
      </p:pic>
    </p:spTree>
    <p:extLst>
      <p:ext uri="{BB962C8B-B14F-4D97-AF65-F5344CB8AC3E}">
        <p14:creationId xmlns:p14="http://schemas.microsoft.com/office/powerpoint/2010/main" val="42025961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0BC5A22-BD65-45E3-8F47-32FB2CCBFEEF}"/>
              </a:ext>
            </a:extLst>
          </p:cNvPr>
          <p:cNvSpPr>
            <a:spLocks noGrp="1"/>
          </p:cNvSpPr>
          <p:nvPr>
            <p:ph type="title"/>
          </p:nvPr>
        </p:nvSpPr>
        <p:spPr/>
        <p:txBody>
          <a:bodyPr anchor="t" anchorCtr="0"/>
          <a:lstStyle/>
          <a:p>
            <a:r>
              <a:rPr lang="en-GB" sz="2400" dirty="0">
                <a:latin typeface="Arial" panose="020B0604020202020204" pitchFamily="34" charset="0"/>
                <a:cs typeface="Arial" panose="020B0604020202020204" pitchFamily="34" charset="0"/>
              </a:rPr>
              <a:t>Chart 3.6: Goods trade with the EU has been weak </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Trade in goods </a:t>
            </a:r>
            <a:r>
              <a:rPr lang="en-GB" sz="2400" b="0" baseline="30000" dirty="0">
                <a:latin typeface="Arial" panose="020B0604020202020204" pitchFamily="34" charset="0"/>
                <a:cs typeface="Arial" panose="020B0604020202020204" pitchFamily="34" charset="0"/>
              </a:rPr>
              <a:t>(a)</a:t>
            </a:r>
            <a:endParaRPr lang="en-GB" sz="2400" dirty="0"/>
          </a:p>
        </p:txBody>
      </p:sp>
      <p:pic>
        <p:nvPicPr>
          <p:cNvPr id="5" name="Picture 4" descr="Adjusted trade in goods with the EU is much lower than in December 2020 but trade in goods with non-EU countries has held up.">
            <a:extLst>
              <a:ext uri="{FF2B5EF4-FFF2-40B4-BE49-F238E27FC236}">
                <a16:creationId xmlns:a16="http://schemas.microsoft.com/office/drawing/2014/main" id="{0FD14DF6-9C6F-4E91-8B61-055D141DCA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2599" y="1577460"/>
            <a:ext cx="11266801" cy="4826094"/>
          </a:xfrm>
          <a:prstGeom prst="rect">
            <a:avLst/>
          </a:prstGeom>
        </p:spPr>
      </p:pic>
    </p:spTree>
    <p:extLst>
      <p:ext uri="{BB962C8B-B14F-4D97-AF65-F5344CB8AC3E}">
        <p14:creationId xmlns:p14="http://schemas.microsoft.com/office/powerpoint/2010/main" val="21304049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0BC5A22-BD65-45E3-8F47-32FB2CCBFEEF}"/>
              </a:ext>
            </a:extLst>
          </p:cNvPr>
          <p:cNvSpPr>
            <a:spLocks noGrp="1"/>
          </p:cNvSpPr>
          <p:nvPr>
            <p:ph type="title"/>
          </p:nvPr>
        </p:nvSpPr>
        <p:spPr>
          <a:xfrm>
            <a:off x="468000" y="457200"/>
            <a:ext cx="11277600" cy="1295400"/>
          </a:xfrm>
        </p:spPr>
        <p:txBody>
          <a:bodyPr anchor="t" anchorCtr="0"/>
          <a:lstStyle/>
          <a:p>
            <a:r>
              <a:rPr lang="en-GB" sz="2400" dirty="0">
                <a:latin typeface="Arial" panose="020B0604020202020204" pitchFamily="34" charset="0"/>
                <a:cs typeface="Arial" panose="020B0604020202020204" pitchFamily="34" charset="0"/>
              </a:rPr>
              <a:t>Chart 3.7: The level of business investment, which affects productivity, is very subdued </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Business investment </a:t>
            </a:r>
            <a:r>
              <a:rPr lang="en-GB" sz="2400" b="0" baseline="30000" dirty="0">
                <a:latin typeface="Arial" panose="020B0604020202020204" pitchFamily="34" charset="0"/>
                <a:cs typeface="Arial" panose="020B0604020202020204" pitchFamily="34" charset="0"/>
              </a:rPr>
              <a:t>(a)</a:t>
            </a:r>
            <a:endParaRPr lang="en-GB" sz="2400" dirty="0"/>
          </a:p>
        </p:txBody>
      </p:sp>
      <p:pic>
        <p:nvPicPr>
          <p:cNvPr id="5" name="Picture 4" descr="The level of business investment flattened off after the EU referendum and fell sharply early in the pandemic. It remains well below its pre-pandemic level.">
            <a:extLst>
              <a:ext uri="{FF2B5EF4-FFF2-40B4-BE49-F238E27FC236}">
                <a16:creationId xmlns:a16="http://schemas.microsoft.com/office/drawing/2014/main" id="{758B5D13-E5FB-4E87-976C-B06AE17186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2843" y="1752600"/>
            <a:ext cx="10046314" cy="4648200"/>
          </a:xfrm>
          <a:prstGeom prst="rect">
            <a:avLst/>
          </a:prstGeom>
        </p:spPr>
      </p:pic>
    </p:spTree>
    <p:extLst>
      <p:ext uri="{BB962C8B-B14F-4D97-AF65-F5344CB8AC3E}">
        <p14:creationId xmlns:p14="http://schemas.microsoft.com/office/powerpoint/2010/main" val="2066165728"/>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1841</TotalTime>
  <Words>825</Words>
  <Application>Microsoft Office PowerPoint</Application>
  <PresentationFormat>Widescreen</PresentationFormat>
  <Paragraphs>46</Paragraphs>
  <Slides>10</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Century Gothic</vt:lpstr>
      <vt:lpstr>Bank LINKS Template</vt:lpstr>
      <vt:lpstr>PowerPoint Presentation</vt:lpstr>
      <vt:lpstr>Chart 3.1: The level of supply remains weaker than its pre-pandemic level and is only expected to recover gradually  GDP and estimated potential supply (a)</vt:lpstr>
      <vt:lpstr>PowerPoint Presentation</vt:lpstr>
      <vt:lpstr>Chart 3.2: Productivity growth was driven by exceptionally high growth in the manufacturing sector in the decade prior to the financial crisis and has slowed since  Annual growth in output per hour for the whole economy and the manufacturing sector</vt:lpstr>
      <vt:lpstr>Chart 3.3: Older people have driven the rise in labour market inactivity, reflecting both the ageing population but also declining participation rates below retirement age  Change in inactivity since 2019 Q4 by age (a)</vt:lpstr>
      <vt:lpstr>Chart 3.4: The MPC judges that the fall in participation since the start of the pandemic will take some time to unwind and is therefore weighing on potential participation  Labour force participation and estimated potential participation (a)</vt:lpstr>
      <vt:lpstr>Chart 3.5: The unemployment rate is higher than the previous relationship between vacancies and unemployment would suggest  Vacancy rate and unemployment rate (a)</vt:lpstr>
      <vt:lpstr>Chart 3.6: Goods trade with the EU has been weak  Trade in goods (a)</vt:lpstr>
      <vt:lpstr>Chart 3.7: The level of business investment, which affects productivity, is very subdued  Business investment (a)</vt:lpstr>
      <vt:lpstr>Chart 3.8: Covid has been weighing on productivity since the middle of 2021 and is expected to continue to do so in 2023 and beyond Estimated impact of Covid on output per hour (a)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February 2023</dc:title>
  <dc:subject>3: In focus – How have the recent shocks to the economy affected potential supply?</dc:subject>
  <dc:creator>Bank of England</dc:creator>
  <cp:lastModifiedBy>Hicks, Andrew</cp:lastModifiedBy>
  <cp:revision>122</cp:revision>
  <dcterms:created xsi:type="dcterms:W3CDTF">2022-03-15T15:50:20Z</dcterms:created>
  <dcterms:modified xsi:type="dcterms:W3CDTF">2023-02-01T17:32:51Z</dcterms:modified>
</cp:coreProperties>
</file>