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421" r:id="rId3"/>
    <p:sldId id="436" r:id="rId4"/>
    <p:sldId id="428" r:id="rId5"/>
    <p:sldId id="443" r:id="rId6"/>
    <p:sldId id="444" r:id="rId7"/>
    <p:sldId id="445" r:id="rId8"/>
    <p:sldId id="437" r:id="rId9"/>
    <p:sldId id="441" r:id="rId10"/>
    <p:sldId id="44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69338" autoAdjust="0"/>
  </p:normalViewPr>
  <p:slideViewPr>
    <p:cSldViewPr snapToGrid="0" showGuides="1">
      <p:cViewPr varScale="1">
        <p:scale>
          <a:sx n="79" d="100"/>
          <a:sy n="79" d="100"/>
        </p:scale>
        <p:origin x="1266" y="84"/>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Department for Business, Energy and Industrial Strategy, Eurostat, IMF World Economic Outlook (WEO), National Bureau of Statistics of China, ONS, US Bureau of Economic Analysis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a:t>
            </a:r>
            <a:r>
              <a:rPr lang="en-GB" sz="1800" b="0" u="none" dirty="0">
                <a:effectLst/>
                <a:latin typeface="Arial" panose="020B0604020202020204" pitchFamily="34" charset="0"/>
                <a:ea typeface="Calibri" panose="020F0502020204030204" pitchFamily="34" charset="0"/>
                <a:cs typeface="Calibri" panose="020F0502020204030204" pitchFamily="34" charset="0"/>
              </a:rPr>
              <a:t> The profiles in this table should be viewed as broadly consistent with the MPC’s projections for GDP growth, CPI inflation and unemployment (as presented in the fan charts).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a:t>
            </a:r>
            <a:r>
              <a:rPr lang="en-GB" sz="1800" b="0" u="none" dirty="0">
                <a:effectLst/>
                <a:latin typeface="Arial" panose="020B0604020202020204" pitchFamily="34" charset="0"/>
                <a:ea typeface="Calibri" panose="020F0502020204030204" pitchFamily="34" charset="0"/>
                <a:cs typeface="Calibri" panose="020F0502020204030204" pitchFamily="34" charset="0"/>
              </a:rPr>
              <a:t> Figures show annual average growth rates unless otherwise stated. Figures in parentheses show the corresponding projections in the November 2022 Monetary Policy Report. Calculations for back data based on ONS data are shown using ONS series identifiers.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Constructed using real GDP growth rates of 188 countries weighted according to their shares in UK exports.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(d)</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Constructed using real GDP growth rates of 189 countries weighted according to their shares in world GDP using the IMF’s purchasing power parity (PPP) weights.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(e)</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Forecast was finalised before the release of the preliminary flash estimate of euro-area GDP for Q4, so that has not been incorporated.</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(f)</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Forecast was finalised before the release of the advance estimate of US GDP for Q4, so that has not been incorporated.</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(g)</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Constructed using real GDP growth rates of 155 emerging market economy countries, as defined by the IMF WEO, weighted according to their relative shares in world GDP using the IMF’s PPP weights.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(h)</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t>
            </a:r>
            <a:r>
              <a:rPr lang="en-GB" sz="1800" b="0" u="none" dirty="0" err="1">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i</a:t>
            </a: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t>
            </a:r>
            <a:r>
              <a:rPr lang="en-GB" sz="1800" b="0" u="none" dirty="0">
                <a:effectLst/>
                <a:latin typeface="Arial" panose="020B0604020202020204" pitchFamily="34" charset="0"/>
                <a:ea typeface="Calibri" panose="020F0502020204030204" pitchFamily="34" charset="0"/>
                <a:cs typeface="Calibri" panose="020F0502020204030204" pitchFamily="34" charset="0"/>
              </a:rPr>
              <a:t> Excludes the </a:t>
            </a:r>
            <a:r>
              <a:rPr lang="en-GB" sz="1800" b="0" u="none"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b="0" u="none" dirty="0">
                <a:effectLst/>
                <a:latin typeface="Arial" panose="020B0604020202020204" pitchFamily="34" charset="0"/>
                <a:ea typeface="Calibri" panose="020F0502020204030204" pitchFamily="34" charset="0"/>
                <a:cs typeface="Calibri" panose="020F0502020204030204" pitchFamily="34" charset="0"/>
              </a:rPr>
              <a:t> for GDP.</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(j)</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Includes non-profit institutions serving households. Based on ABJR+HAYO.</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(k)</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Based on GAN8.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(l)</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Whole-economy measure. Includes new dwellings, improvements and spending on services associated with the sale and purchase of property. Based on DFEG+L635+L637.</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(m)</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The historical data exclude the impact of missing trader intra</a:t>
            </a:r>
            <a:r>
              <a:rPr lang="en-GB" sz="1800" b="0" u="none" dirty="0">
                <a:effectLst/>
                <a:latin typeface="Cambria Math" panose="02040503050406030204" pitchFamily="18" charset="0"/>
                <a:ea typeface="Calibri" panose="020F0502020204030204" pitchFamily="34" charset="0"/>
                <a:cs typeface="Cambria Math" panose="02040503050406030204" pitchFamily="18" charset="0"/>
              </a:rPr>
              <a:t>‑</a:t>
            </a:r>
            <a:r>
              <a:rPr lang="en-GB" sz="1800" b="0" u="none" dirty="0">
                <a:effectLst/>
                <a:latin typeface="Arial" panose="020B0604020202020204" pitchFamily="34" charset="0"/>
                <a:ea typeface="Calibri" panose="020F0502020204030204" pitchFamily="34" charset="0"/>
                <a:cs typeface="Calibri" panose="020F0502020204030204" pitchFamily="34" charset="0"/>
              </a:rPr>
              <a:t>community (MTIC) fraud. Since 1998 based on IKBK-OFNN/(BOKH/BQKO). Prior to 1998 based on IKBK.</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(n)</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The historical data exclude the impact of MTIC fraud. Since 1998 based on IKBL-OFNN/(BOKH/BQKO). Prior to 1998 based on IKBL.</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(o)</a:t>
            </a:r>
            <a:r>
              <a:rPr lang="en-GB" sz="1800" b="0" u="none" dirty="0">
                <a:effectLst/>
                <a:latin typeface="Arial" panose="020B0604020202020204" pitchFamily="34" charset="0"/>
                <a:ea typeface="Calibri" panose="020F0502020204030204" pitchFamily="34" charset="0"/>
                <a:cs typeface="Calibri" panose="020F0502020204030204" pitchFamily="34" charset="0"/>
              </a:rPr>
              <a:t> Chained-volume measure. Exports less imports.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(p)</a:t>
            </a:r>
            <a:r>
              <a:rPr lang="en-GB" sz="1800" b="0" u="none" dirty="0">
                <a:effectLst/>
                <a:latin typeface="Arial" panose="020B0604020202020204" pitchFamily="34" charset="0"/>
                <a:ea typeface="Calibri" panose="020F0502020204030204" pitchFamily="34" charset="0"/>
                <a:cs typeface="Calibri" panose="020F0502020204030204" pitchFamily="34" charset="0"/>
              </a:rPr>
              <a:t> Wages and salaries plus mixed income and general government benefits less income taxes and employees’ National Insurance contributions, deflated by the consumer expenditure deflator. Based on [ROYJ+ROYH-(RPHS+AIIV-CUCT)+GZVX]/[(ABJQ+HAYE)/(ABJR+HAYO)]. The </a:t>
            </a:r>
            <a:r>
              <a:rPr lang="en-GB" sz="1800" b="0" u="none" dirty="0" err="1">
                <a:effectLst/>
                <a:latin typeface="Arial" panose="020B0604020202020204" pitchFamily="34" charset="0"/>
                <a:ea typeface="Calibri" panose="020F0502020204030204" pitchFamily="34" charset="0"/>
                <a:cs typeface="Calibri" panose="020F0502020204030204" pitchFamily="34" charset="0"/>
              </a:rPr>
              <a:t>backdata</a:t>
            </a:r>
            <a:r>
              <a:rPr lang="en-GB" sz="1800" b="0" u="none" dirty="0">
                <a:effectLst/>
                <a:latin typeface="Arial" panose="020B0604020202020204" pitchFamily="34" charset="0"/>
                <a:ea typeface="Calibri" panose="020F0502020204030204" pitchFamily="34" charset="0"/>
                <a:cs typeface="Calibri" panose="020F0502020204030204" pitchFamily="34" charset="0"/>
              </a:rPr>
              <a:t> for this series are available at ‘Monetary Policy Report – Download the chart slides and data – February 2023</a:t>
            </a:r>
            <a:r>
              <a:rPr lang="en-GB" sz="1800" b="0" u="none">
                <a:effectLst/>
                <a:latin typeface="Arial" panose="020B0604020202020204" pitchFamily="34" charset="0"/>
                <a:ea typeface="Calibri" panose="020F0502020204030204" pitchFamily="34" charset="0"/>
                <a:cs typeface="Calibri" panose="020F0502020204030204" pitchFamily="34" charset="0"/>
              </a:rPr>
              <a:t>’.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(q)</a:t>
            </a:r>
            <a:r>
              <a:rPr lang="en-GB" sz="1800" b="0" u="none" dirty="0">
                <a:effectLst/>
                <a:latin typeface="Arial" panose="020B0604020202020204" pitchFamily="34" charset="0"/>
                <a:ea typeface="Calibri" panose="020F0502020204030204" pitchFamily="34" charset="0"/>
                <a:cs typeface="Calibri" panose="020F0502020204030204" pitchFamily="34" charset="0"/>
              </a:rPr>
              <a:t> Total available household resources, deflated by the consumer expenditure deflator. Based on [RPQK/((ABJQ+HAYE)/(ABJR+HAYO))].</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(r)</a:t>
            </a:r>
            <a:r>
              <a:rPr lang="en-GB" sz="1800" b="0" u="none" dirty="0">
                <a:effectLst/>
                <a:latin typeface="Arial" panose="020B0604020202020204" pitchFamily="34" charset="0"/>
                <a:ea typeface="Calibri" panose="020F0502020204030204" pitchFamily="34" charset="0"/>
                <a:cs typeface="Calibri" panose="020F0502020204030204" pitchFamily="34" charset="0"/>
              </a:rPr>
              <a:t> Annual average. Percentage of total available household resources. Based on NRJS.</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(s)</a:t>
            </a:r>
            <a:r>
              <a:rPr lang="en-GB" sz="1800" b="0" u="none" dirty="0">
                <a:effectLst/>
                <a:latin typeface="Arial" panose="020B0604020202020204" pitchFamily="34" charset="0"/>
                <a:ea typeface="Calibri" panose="020F0502020204030204" pitchFamily="34" charset="0"/>
                <a:cs typeface="Calibri" panose="020F0502020204030204" pitchFamily="34" charset="0"/>
              </a:rPr>
              <a:t> Level in Q4. Percentage point spread over reference rates. Based on a weighted average of household and corporate loan and deposit spreads over appropriate risk-free rates. Indexed to equal zero in 2007 Q3.</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(t)</a:t>
            </a:r>
            <a:r>
              <a:rPr lang="en-GB" sz="1800" b="0" u="none" dirty="0">
                <a:effectLst/>
                <a:latin typeface="Arial" panose="020B0604020202020204" pitchFamily="34" charset="0"/>
                <a:ea typeface="Calibri" panose="020F0502020204030204" pitchFamily="34" charset="0"/>
                <a:cs typeface="Calibri" panose="020F0502020204030204" pitchFamily="34" charset="0"/>
              </a:rPr>
              <a:t> Annual average. Per cent of potential GDP. A negative figure implies output is below potential and a positive figure that it is above.</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(u)</a:t>
            </a:r>
            <a:r>
              <a:rPr lang="en-GB" sz="1800" b="0" u="none" dirty="0">
                <a:effectLst/>
                <a:latin typeface="Arial" panose="020B0604020202020204" pitchFamily="34" charset="0"/>
                <a:ea typeface="Calibri" panose="020F0502020204030204" pitchFamily="34" charset="0"/>
                <a:cs typeface="Calibri" panose="020F0502020204030204" pitchFamily="34" charset="0"/>
              </a:rPr>
              <a:t> GDP per hour worked. GDP data based on the mode of the MPC's GDP </a:t>
            </a:r>
            <a:r>
              <a:rPr lang="en-GB" sz="1800" b="0" u="none"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b="0" u="none" dirty="0">
                <a:effectLst/>
                <a:latin typeface="Arial" panose="020B0604020202020204" pitchFamily="34" charset="0"/>
                <a:ea typeface="Calibri" panose="020F0502020204030204" pitchFamily="34" charset="0"/>
                <a:cs typeface="Calibri" panose="020F0502020204030204" pitchFamily="34" charset="0"/>
              </a:rPr>
              <a:t>. Hours worked based on YBUS.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(v)</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growth in LFS employment in Q4. Based on MGRZ.</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(w)</a:t>
            </a:r>
            <a:r>
              <a:rPr lang="en-GB" sz="1800" b="0" u="none" dirty="0">
                <a:effectLst/>
                <a:latin typeface="Arial" panose="020B0604020202020204" pitchFamily="34" charset="0"/>
                <a:ea typeface="Calibri" panose="020F0502020204030204" pitchFamily="34" charset="0"/>
                <a:cs typeface="Calibri" panose="020F0502020204030204" pitchFamily="34" charset="0"/>
              </a:rPr>
              <a:t> Level in Q4. Average weekly hours worked, in main job and second job. Based on YBUS/MGRZ.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(x)</a:t>
            </a:r>
            <a:r>
              <a:rPr lang="en-GB" sz="1800" b="0" u="none" dirty="0">
                <a:effectLst/>
                <a:latin typeface="Arial" panose="020B0604020202020204" pitchFamily="34" charset="0"/>
                <a:ea typeface="Calibri" panose="020F0502020204030204" pitchFamily="34" charset="0"/>
                <a:cs typeface="Calibri" panose="020F0502020204030204" pitchFamily="34" charset="0"/>
              </a:rPr>
              <a:t> LFS unemployment rate in Q4. Based on MGSX.</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(y)</a:t>
            </a:r>
            <a:r>
              <a:rPr lang="en-GB" sz="1800" b="0" u="none" dirty="0">
                <a:effectLst/>
                <a:latin typeface="Arial" panose="020B0604020202020204" pitchFamily="34" charset="0"/>
                <a:ea typeface="Calibri" panose="020F0502020204030204" pitchFamily="34" charset="0"/>
                <a:cs typeface="Calibri" panose="020F0502020204030204" pitchFamily="34" charset="0"/>
              </a:rPr>
              <a:t> Level in Q4. Percentage of the 16+ population. Based on MGWG.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(z)</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inflation rate in Q4.</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(aa)</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inflation rate in Q4 excluding fuel and the impact of MTIC fraud.</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(ab)</a:t>
            </a:r>
            <a:r>
              <a:rPr lang="en-GB" sz="1800" b="0" u="none" dirty="0">
                <a:effectLst/>
                <a:latin typeface="Arial" panose="020B0604020202020204" pitchFamily="34" charset="0"/>
                <a:ea typeface="Calibri" panose="020F0502020204030204" pitchFamily="34" charset="0"/>
                <a:cs typeface="Calibri" panose="020F0502020204030204" pitchFamily="34" charset="0"/>
              </a:rPr>
              <a:t> Contribution of fuels and lubricants and gas and electricity prices to four-quarter CPI inflation in Q4.</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(ac)</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growth in whole</a:t>
            </a:r>
            <a:r>
              <a:rPr lang="en-GB" sz="1800" b="0" u="none" dirty="0">
                <a:effectLst/>
                <a:latin typeface="Cambria Math" panose="02040503050406030204" pitchFamily="18" charset="0"/>
                <a:ea typeface="Calibri" panose="020F0502020204030204" pitchFamily="34" charset="0"/>
                <a:cs typeface="Cambria Math" panose="02040503050406030204" pitchFamily="18" charset="0"/>
              </a:rPr>
              <a:t>‑</a:t>
            </a:r>
            <a:r>
              <a:rPr lang="en-GB" sz="1800" b="0" u="none" dirty="0">
                <a:effectLst/>
                <a:latin typeface="Arial" panose="020B0604020202020204" pitchFamily="34" charset="0"/>
                <a:ea typeface="Calibri" panose="020F0502020204030204" pitchFamily="34" charset="0"/>
                <a:cs typeface="Calibri" panose="020F0502020204030204" pitchFamily="34" charset="0"/>
              </a:rPr>
              <a:t>economy total pay in Q4. Growth rate since 2001 based on KAB9. Prior to 2001, growth rates are based on historical estimates of Average Weekly Earnings, with ONS series identifier MD9M.</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(ad)</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growth in unit labour costs in Q4. Whole</a:t>
            </a:r>
            <a:r>
              <a:rPr lang="en-GB" sz="1800" b="0" u="none" dirty="0">
                <a:effectLst/>
                <a:latin typeface="Cambria Math" panose="02040503050406030204" pitchFamily="18" charset="0"/>
                <a:ea typeface="Calibri" panose="020F0502020204030204" pitchFamily="34" charset="0"/>
                <a:cs typeface="Cambria Math" panose="02040503050406030204" pitchFamily="18" charset="0"/>
              </a:rPr>
              <a:t>‑</a:t>
            </a:r>
            <a:r>
              <a:rPr lang="en-GB" sz="1800" b="0" u="none" dirty="0">
                <a:effectLst/>
                <a:latin typeface="Arial" panose="020B0604020202020204" pitchFamily="34" charset="0"/>
                <a:ea typeface="Calibri" panose="020F0502020204030204" pitchFamily="34" charset="0"/>
                <a:cs typeface="Calibri" panose="020F0502020204030204" pitchFamily="34" charset="0"/>
              </a:rPr>
              <a:t>economy total labour costs divided by GDP at constant prices. Total labour costs comprise compensation of employees and the labour share multiplied by mixed income.</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(ae)</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growth in private sector regular pay based unit wage costs in Q4. Private sector wage costs divided by private sector output at constant prices. Private sector wage costs are average weekly earnings (excluding bonuses) multiplied by private sector employment.</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240952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a:t>
            </a:r>
            <a:r>
              <a:rPr lang="en-GB" sz="1800" b="0" u="none" dirty="0">
                <a:effectLst/>
                <a:latin typeface="Arial" panose="020B0604020202020204" pitchFamily="34" charset="0"/>
                <a:ea typeface="Calibri" panose="020F0502020204030204" pitchFamily="34" charset="0"/>
                <a:cs typeface="Calibri" panose="020F0502020204030204" pitchFamily="34" charset="0"/>
              </a:rPr>
              <a:t> Modal projections for GDP, CPI inflation, LFS unemployment and excess supply/excess demand. Figures in parentheses show the corresponding projections in the November 2022 Monetary Policy Report.</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a:t>
            </a:r>
            <a:r>
              <a:rPr lang="en-GB" sz="1800" b="0" u="none" dirty="0">
                <a:effectLst/>
                <a:latin typeface="Arial" panose="020B0604020202020204" pitchFamily="34" charset="0"/>
                <a:ea typeface="Calibri" panose="020F0502020204030204" pitchFamily="34" charset="0"/>
                <a:cs typeface="Calibri" panose="020F0502020204030204" pitchFamily="34" charset="0"/>
              </a:rPr>
              <a:t> Unless otherwise stated, the projections shown in this section are conditioned on the assumptions described in Section 1.1. The main assumptions are set out in Monetary Policy Report – Download the chart slides and data – February 2023’.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(c)</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growth in real GDP.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(d)</a:t>
            </a:r>
            <a:r>
              <a:rPr lang="en-GB" sz="1800" b="0" u="none" dirty="0">
                <a:effectLst/>
                <a:latin typeface="Arial" panose="020B0604020202020204" pitchFamily="34" charset="0"/>
                <a:ea typeface="Calibri" panose="020F0502020204030204" pitchFamily="34" charset="0"/>
                <a:cs typeface="Calibri" panose="020F0502020204030204" pitchFamily="34" charset="0"/>
              </a:rPr>
              <a:t> Four-quarter inflation rate.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(e)</a:t>
            </a:r>
            <a:r>
              <a:rPr lang="en-GB" sz="1800" b="0" u="none" dirty="0">
                <a:effectLst/>
                <a:latin typeface="Arial" panose="020B0604020202020204" pitchFamily="34" charset="0"/>
                <a:ea typeface="Calibri" panose="020F0502020204030204" pitchFamily="34" charset="0"/>
                <a:cs typeface="Calibri" panose="020F0502020204030204" pitchFamily="34" charset="0"/>
              </a:rPr>
              <a:t> Per cent of potential GDP. A negative figure implies output is below potential and a positive that it is above. </a:t>
            </a:r>
            <a:br>
              <a:rPr lang="en-GB" sz="1800" b="0" u="none" dirty="0">
                <a:effectLst/>
                <a:latin typeface="Arial" panose="020B0604020202020204" pitchFamily="34" charset="0"/>
                <a:ea typeface="Calibri" panose="020F0502020204030204" pitchFamily="34" charset="0"/>
                <a:cs typeface="Calibri" panose="020F0502020204030204" pitchFamily="34" charset="0"/>
              </a:rPr>
            </a:br>
            <a:r>
              <a:rPr lang="en-GB" sz="1800" b="0" u="none"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(f)</a:t>
            </a:r>
            <a:r>
              <a:rPr lang="en-GB" sz="1800" b="0" u="none" dirty="0">
                <a:effectLst/>
                <a:latin typeface="Arial" panose="020B0604020202020204" pitchFamily="34" charset="0"/>
                <a:ea typeface="Calibri" panose="020F0502020204030204" pitchFamily="34" charset="0"/>
                <a:cs typeface="Calibri" panose="020F0502020204030204" pitchFamily="34" charset="0"/>
              </a:rPr>
              <a:t> Per cent. The path for Bank Rate implied by forward market interest rates. The curves are based on overnight index swap rates.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563780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Office for Budget Responsibility (OBR), ONS,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November 2022 Monetary Policy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Financial market data are based on averages in the 15 working days to 24 January 2023. Figures show the average level in Q4 of each year, unless otherwise stated.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Per cent. The path for Bank Rate implied by forward market interest rates. The curves are based on overnight index swap rates.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Index. January 2005 = 100. The convention is that the sterling exchange rate follows a path that is half way between the starting level of the sterling ERI and a path implied by interest rate differentials.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Dollars per barrel, based on monthly Brent futures prices.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Pence per </a:t>
            </a:r>
            <a:r>
              <a:rPr lang="en-GB" sz="1800" dirty="0" err="1">
                <a:effectLst/>
                <a:latin typeface="Arial" panose="020B0604020202020204" pitchFamily="34" charset="0"/>
                <a:ea typeface="Calibri" panose="020F0502020204030204" pitchFamily="34" charset="0"/>
                <a:cs typeface="Calibri" panose="020F0502020204030204" pitchFamily="34" charset="0"/>
              </a:rPr>
              <a:t>therm</a:t>
            </a:r>
            <a:r>
              <a:rPr lang="en-GB" sz="1800" dirty="0">
                <a:effectLst/>
                <a:latin typeface="Arial" panose="020B0604020202020204" pitchFamily="34" charset="0"/>
                <a:ea typeface="Calibri" panose="020F0502020204030204" pitchFamily="34" charset="0"/>
                <a:cs typeface="Calibri" panose="020F0502020204030204" pitchFamily="34" charset="0"/>
              </a:rPr>
              <a:t>, based on monthly natural gas futures prices.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Annual average growth rate. Nominal general government consumption and investment. Projections are based on the OBR’s November 2022 Economic and Fiscal Outlook. Historical data based on NMRP+D7QK.</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62811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829604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Recessions are defined as at least two consecutive quarters of negative GDP growth. Past recessions shown began in 1980 Q1, 1990 Q3 and 2008 Q2. The MPC's projections start in 2022 Q4.</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4258919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LFS unemployment. It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1.1, and portray 90% of the probability distribution. The fan begins in 2022 Q4, a quarter earlier than for CPI inflation. That is because Q4 is a staff projection for the unemployment rate, based in part on data for October and November. The unemployment rate was 3.7% in the three months to November, and is also projected to be 3.7% in Q4 as a whole. A significant proportion of this distribution lies below Bank staff’s current estimate of the long-term equilibrium unemployment rate. There is therefore uncertainty about the precise calibration of this fan chart.</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672846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CPI inflation in the future.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310267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inflation rate.</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1501703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621097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2023</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1.D: Indicative projections consistent with the MPC’s forecast </a:t>
            </a:r>
            <a:r>
              <a:rPr lang="en-GB" sz="2400" baseline="30000" dirty="0">
                <a:latin typeface="Arial" panose="020B0604020202020204" pitchFamily="34" charset="0"/>
                <a:cs typeface="Arial" panose="020B0604020202020204" pitchFamily="34" charset="0"/>
              </a:rPr>
              <a:t>(a) (b)</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able&#10;&#10;Description automatically generated with low confidence">
            <a:extLst>
              <a:ext uri="{FF2B5EF4-FFF2-40B4-BE49-F238E27FC236}">
                <a16:creationId xmlns:a16="http://schemas.microsoft.com/office/drawing/2014/main" id="{650BBC5A-1904-40CF-9225-BE5325B106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927" y="1316007"/>
            <a:ext cx="3484166" cy="4744088"/>
          </a:xfrm>
          <a:prstGeom prst="rect">
            <a:avLst/>
          </a:prstGeom>
        </p:spPr>
      </p:pic>
      <p:pic>
        <p:nvPicPr>
          <p:cNvPr id="6" name="Picture 5" descr="Table, letter&#10;&#10;Description automatically generated">
            <a:extLst>
              <a:ext uri="{FF2B5EF4-FFF2-40B4-BE49-F238E27FC236}">
                <a16:creationId xmlns:a16="http://schemas.microsoft.com/office/drawing/2014/main" id="{6D64484F-3200-4A9D-AA83-7A0052C9FB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4093" y="1347927"/>
            <a:ext cx="3308862" cy="4744087"/>
          </a:xfrm>
          <a:prstGeom prst="rect">
            <a:avLst/>
          </a:prstGeom>
        </p:spPr>
      </p:pic>
      <p:pic>
        <p:nvPicPr>
          <p:cNvPr id="8" name="Picture 7" descr="Table&#10;&#10;Description automatically generated">
            <a:extLst>
              <a:ext uri="{FF2B5EF4-FFF2-40B4-BE49-F238E27FC236}">
                <a16:creationId xmlns:a16="http://schemas.microsoft.com/office/drawing/2014/main" id="{2BE716E2-27A8-4174-AE39-9F5B010EDE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1028" y="1347927"/>
            <a:ext cx="4512645" cy="2340124"/>
          </a:xfrm>
          <a:prstGeom prst="rect">
            <a:avLst/>
          </a:prstGeom>
        </p:spPr>
      </p:pic>
    </p:spTree>
    <p:extLst>
      <p:ext uri="{BB962C8B-B14F-4D97-AF65-F5344CB8AC3E}">
        <p14:creationId xmlns:p14="http://schemas.microsoft.com/office/powerpoint/2010/main" val="4130291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1.A: Forecast summary </a:t>
            </a:r>
            <a:r>
              <a:rPr lang="en-GB" sz="2400" baseline="30000" dirty="0">
                <a:latin typeface="Arial" panose="020B0604020202020204" pitchFamily="34" charset="0"/>
                <a:cs typeface="Arial" panose="020B0604020202020204" pitchFamily="34" charset="0"/>
              </a:rPr>
              <a:t>(a) (b)</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able&#10;&#10;Description automatically generated">
            <a:extLst>
              <a:ext uri="{FF2B5EF4-FFF2-40B4-BE49-F238E27FC236}">
                <a16:creationId xmlns:a16="http://schemas.microsoft.com/office/drawing/2014/main" id="{3F8B2D30-1411-4B3A-83E2-1F9F3004E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978" y="1370013"/>
            <a:ext cx="10953644" cy="4655103"/>
          </a:xfrm>
          <a:prstGeom prst="rect">
            <a:avLst/>
          </a:prstGeom>
        </p:spPr>
      </p:pic>
    </p:spTree>
    <p:extLst>
      <p:ext uri="{BB962C8B-B14F-4D97-AF65-F5344CB8AC3E}">
        <p14:creationId xmlns:p14="http://schemas.microsoft.com/office/powerpoint/2010/main" val="4070096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1.B: Conditioning assumptions </a:t>
            </a:r>
            <a:r>
              <a:rPr lang="en-GB" sz="2400" baseline="30000" dirty="0">
                <a:latin typeface="Arial" panose="020B0604020202020204" pitchFamily="34" charset="0"/>
                <a:cs typeface="Arial" panose="020B0604020202020204" pitchFamily="34" charset="0"/>
              </a:rPr>
              <a:t>(a) (b)</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Calendar&#10;&#10;Description automatically generated with medium confidence">
            <a:extLst>
              <a:ext uri="{FF2B5EF4-FFF2-40B4-BE49-F238E27FC236}">
                <a16:creationId xmlns:a16="http://schemas.microsoft.com/office/drawing/2014/main" id="{86909D8E-20C1-43B5-93FC-52E629E76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1930" y="1144442"/>
            <a:ext cx="7188140" cy="5185474"/>
          </a:xfrm>
          <a:prstGeom prst="rect">
            <a:avLst/>
          </a:prstGeom>
        </p:spPr>
      </p:pic>
    </p:spTree>
    <p:extLst>
      <p:ext uri="{BB962C8B-B14F-4D97-AF65-F5344CB8AC3E}">
        <p14:creationId xmlns:p14="http://schemas.microsoft.com/office/powerpoint/2010/main" val="3620133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1.1: GDP growth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Chart, histogram&#10;&#10;Description automatically generated">
            <a:extLst>
              <a:ext uri="{FF2B5EF4-FFF2-40B4-BE49-F238E27FC236}">
                <a16:creationId xmlns:a16="http://schemas.microsoft.com/office/drawing/2014/main" id="{0570D2A4-36C0-4774-B159-39188B0D15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7849" y="1541102"/>
            <a:ext cx="9330151" cy="4859699"/>
          </a:xfrm>
          <a:prstGeom prst="rect">
            <a:avLst/>
          </a:prstGeom>
        </p:spPr>
      </p:pic>
    </p:spTree>
    <p:extLst>
      <p:ext uri="{BB962C8B-B14F-4D97-AF65-F5344CB8AC3E}">
        <p14:creationId xmlns:p14="http://schemas.microsoft.com/office/powerpoint/2010/main" val="3105426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1.2: Changes in GDP since pre-recession peak in past recessions and the MPC's February 2023 projection </a:t>
            </a:r>
            <a:r>
              <a:rPr lang="en-GB" sz="240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Chart, line chart&#10;&#10;Description automatically generated">
            <a:extLst>
              <a:ext uri="{FF2B5EF4-FFF2-40B4-BE49-F238E27FC236}">
                <a16:creationId xmlns:a16="http://schemas.microsoft.com/office/drawing/2014/main" id="{DC10FF82-4D8E-45E8-BCC5-8B54D533A9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8278" y="1752600"/>
            <a:ext cx="9717044" cy="4398273"/>
          </a:xfrm>
          <a:prstGeom prst="rect">
            <a:avLst/>
          </a:prstGeom>
        </p:spPr>
      </p:pic>
    </p:spTree>
    <p:extLst>
      <p:ext uri="{BB962C8B-B14F-4D97-AF65-F5344CB8AC3E}">
        <p14:creationId xmlns:p14="http://schemas.microsoft.com/office/powerpoint/2010/main" val="3056779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1.3: </a:t>
            </a:r>
            <a:r>
              <a:rPr lang="en-GB" sz="2400" dirty="0">
                <a:effectLst/>
                <a:latin typeface="Arial" panose="020B0604020202020204" pitchFamily="34" charset="0"/>
                <a:ea typeface="Calibri" panose="020F0502020204030204" pitchFamily="34" charset="0"/>
                <a:cs typeface="Calibri" panose="020F0502020204030204" pitchFamily="34" charset="0"/>
              </a:rPr>
              <a:t>Unemployment rate projection based on market interest rate expectations, other policy measures as announced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Chart, histogram&#10;&#10;Description automatically generated">
            <a:extLst>
              <a:ext uri="{FF2B5EF4-FFF2-40B4-BE49-F238E27FC236}">
                <a16:creationId xmlns:a16="http://schemas.microsoft.com/office/drawing/2014/main" id="{3313BF94-A982-415F-823B-166F757ABB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2662" y="1773044"/>
            <a:ext cx="9668276" cy="4386081"/>
          </a:xfrm>
          <a:prstGeom prst="rect">
            <a:avLst/>
          </a:prstGeom>
        </p:spPr>
      </p:pic>
    </p:spTree>
    <p:extLst>
      <p:ext uri="{BB962C8B-B14F-4D97-AF65-F5344CB8AC3E}">
        <p14:creationId xmlns:p14="http://schemas.microsoft.com/office/powerpoint/2010/main" val="1435477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1.4: </a:t>
            </a:r>
            <a:r>
              <a:rPr lang="en-GB" sz="2400" dirty="0">
                <a:effectLst/>
                <a:latin typeface="Arial" panose="020B0604020202020204" pitchFamily="34" charset="0"/>
                <a:ea typeface="Calibri" panose="020F0502020204030204" pitchFamily="34" charset="0"/>
                <a:cs typeface="Calibri" panose="020F0502020204030204" pitchFamily="34" charset="0"/>
              </a:rPr>
              <a:t>CPI inflation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Chart, line chart&#10;&#10;Description automatically generated">
            <a:extLst>
              <a:ext uri="{FF2B5EF4-FFF2-40B4-BE49-F238E27FC236}">
                <a16:creationId xmlns:a16="http://schemas.microsoft.com/office/drawing/2014/main" id="{42440A5D-993B-45D5-9007-3B9DA6E7B9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8814" y="1687820"/>
            <a:ext cx="9674372" cy="4693930"/>
          </a:xfrm>
          <a:prstGeom prst="rect">
            <a:avLst/>
          </a:prstGeom>
        </p:spPr>
      </p:pic>
    </p:spTree>
    <p:extLst>
      <p:ext uri="{BB962C8B-B14F-4D97-AF65-F5344CB8AC3E}">
        <p14:creationId xmlns:p14="http://schemas.microsoft.com/office/powerpoint/2010/main" val="3937992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1.C: The quarterly central projection for CPI inflation </a:t>
            </a:r>
            <a:r>
              <a:rPr lang="en-GB" sz="2400" baseline="30000" dirty="0">
                <a:latin typeface="Arial" panose="020B0604020202020204" pitchFamily="34" charset="0"/>
                <a:cs typeface="Arial" panose="020B0604020202020204" pitchFamily="34" charset="0"/>
              </a:rPr>
              <a:t>(a)</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Graphical user interface&#10;&#10;Description automatically generated">
            <a:extLst>
              <a:ext uri="{FF2B5EF4-FFF2-40B4-BE49-F238E27FC236}">
                <a16:creationId xmlns:a16="http://schemas.microsoft.com/office/drawing/2014/main" id="{FB70D4F4-1333-4F9E-B342-BB05CAE4A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208" y="1773044"/>
            <a:ext cx="9547184" cy="4201633"/>
          </a:xfrm>
          <a:prstGeom prst="rect">
            <a:avLst/>
          </a:prstGeom>
        </p:spPr>
      </p:pic>
    </p:spTree>
    <p:extLst>
      <p:ext uri="{BB962C8B-B14F-4D97-AF65-F5344CB8AC3E}">
        <p14:creationId xmlns:p14="http://schemas.microsoft.com/office/powerpoint/2010/main" val="3992124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1.5: CPI inflation and CPI inflation excluding energy </a:t>
            </a:r>
            <a:r>
              <a:rPr lang="en-GB" sz="2400" baseline="30000" dirty="0">
                <a:latin typeface="Arial" panose="020B0604020202020204" pitchFamily="34" charset="0"/>
                <a:cs typeface="Arial" panose="020B0604020202020204" pitchFamily="34" charset="0"/>
              </a:rPr>
              <a:t>(a)</a:t>
            </a:r>
            <a:endParaRPr lang="en-GB" sz="2400" dirty="0">
              <a:latin typeface="Arial" panose="020B0604020202020204" pitchFamily="34" charset="0"/>
              <a:cs typeface="Arial" panose="020B0604020202020204" pitchFamily="34" charset="0"/>
            </a:endParaRPr>
          </a:p>
        </p:txBody>
      </p:sp>
      <p:pic>
        <p:nvPicPr>
          <p:cNvPr id="3" name="Picture 2" descr="Chart, histogram&#10;&#10;Description automatically generated">
            <a:extLst>
              <a:ext uri="{FF2B5EF4-FFF2-40B4-BE49-F238E27FC236}">
                <a16:creationId xmlns:a16="http://schemas.microsoft.com/office/drawing/2014/main" id="{DFA625FB-E22B-4D47-9EC0-38EC96F3E6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9930" y="1580706"/>
            <a:ext cx="10092140" cy="4344256"/>
          </a:xfrm>
          <a:prstGeom prst="rect">
            <a:avLst/>
          </a:prstGeom>
        </p:spPr>
      </p:pic>
    </p:spTree>
    <p:extLst>
      <p:ext uri="{BB962C8B-B14F-4D97-AF65-F5344CB8AC3E}">
        <p14:creationId xmlns:p14="http://schemas.microsoft.com/office/powerpoint/2010/main" val="4108033985"/>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1902</TotalTime>
  <Words>2268</Words>
  <Application>Microsoft Office PowerPoint</Application>
  <PresentationFormat>Widescreen</PresentationFormat>
  <Paragraphs>30</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Cambria Math</vt:lpstr>
      <vt:lpstr>Century Gothic</vt:lpstr>
      <vt:lpstr>Bank LINKS Template</vt:lpstr>
      <vt:lpstr>PowerPoint Presentation</vt:lpstr>
      <vt:lpstr>Table 1.A: Forecast summary (a) (b) </vt:lpstr>
      <vt:lpstr>Table 1.B: Conditioning assumptions (a) (b) </vt:lpstr>
      <vt:lpstr>Chart 1.1: GDP growth projection based on market interest rate expectations, other policy measures as announced </vt:lpstr>
      <vt:lpstr>Chart 1.2: Changes in GDP since pre-recession peak in past recessions and the MPC's February 2023 projection (a) </vt:lpstr>
      <vt:lpstr>Chart 1.3: Unemployment rate projection based on market interest rate expectations, other policy measures as announced  </vt:lpstr>
      <vt:lpstr>Chart 1.4: CPI inflation projection based on market interest rate expectations, other policy measures as announced </vt:lpstr>
      <vt:lpstr>Table 1.C: The quarterly central projection for CPI inflation (a) </vt:lpstr>
      <vt:lpstr>Chart 1.5: CPI inflation and CPI inflation excluding energy (a)</vt:lpstr>
      <vt:lpstr>Table 1.D: Indicative projections consistent with the MPC’s forecast (a) (b)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2023</dc:title>
  <dc:subject>1: The economic outlook</dc:subject>
  <dc:creator>Bank of England</dc:creator>
  <cp:lastModifiedBy>Newton, Sandra</cp:lastModifiedBy>
  <cp:revision>124</cp:revision>
  <dcterms:created xsi:type="dcterms:W3CDTF">2022-03-15T15:50:20Z</dcterms:created>
  <dcterms:modified xsi:type="dcterms:W3CDTF">2023-02-02T10:27:21Z</dcterms:modified>
</cp:coreProperties>
</file>