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31"/>
  </p:notesMasterIdLst>
  <p:sldIdLst>
    <p:sldId id="415" r:id="rId2"/>
    <p:sldId id="456" r:id="rId3"/>
    <p:sldId id="457" r:id="rId4"/>
    <p:sldId id="458" r:id="rId5"/>
    <p:sldId id="459" r:id="rId6"/>
    <p:sldId id="460" r:id="rId7"/>
    <p:sldId id="461" r:id="rId8"/>
    <p:sldId id="462" r:id="rId9"/>
    <p:sldId id="463" r:id="rId10"/>
    <p:sldId id="464"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78" r:id="rId25"/>
    <p:sldId id="479" r:id="rId26"/>
    <p:sldId id="480" r:id="rId27"/>
    <p:sldId id="481" r:id="rId28"/>
    <p:sldId id="482" r:id="rId29"/>
    <p:sldId id="483"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76" autoAdjust="0"/>
    <p:restoredTop sz="72909" autoAdjust="0"/>
  </p:normalViewPr>
  <p:slideViewPr>
    <p:cSldViewPr snapToGrid="0" showGuides="1">
      <p:cViewPr varScale="1">
        <p:scale>
          <a:sx n="83" d="100"/>
          <a:sy n="83" d="100"/>
        </p:scale>
        <p:origin x="1242" y="78"/>
      </p:cViewPr>
      <p:guideLst/>
    </p:cSldViewPr>
  </p:slideViewPr>
  <p:notesTextViewPr>
    <p:cViewPr>
      <p:scale>
        <a:sx n="3" d="2"/>
        <a:sy n="3" d="2"/>
      </p:scale>
      <p:origin x="0" y="0"/>
    </p:cViewPr>
  </p:notesTextViewPr>
  <p:sorterViewPr>
    <p:cViewPr>
      <p:scale>
        <a:sx n="110" d="100"/>
        <a:sy n="110" d="100"/>
      </p:scale>
      <p:origin x="0" y="-1068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15/03/2023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lighter diamonds show Bank staff’s projections at the time of the November 2022 Monetary Policy Report. The darker diamonds show Bank staff’s current projections. Projections for GDP growth and the unemployment rate are quarterly and show 2022 Q4 and 2023 Q1 (November projections show Q3 to Q1). Projections for CPI inflation are monthly and show January to March 2023 (November projections show October 2022 to March 2023). GDP growth and unemployment rate 2022 Q4 projections are based on official data to November, the CPI inflation figure is an outturn.</a:t>
            </a:r>
          </a:p>
        </p:txBody>
      </p:sp>
      <p:sp>
        <p:nvSpPr>
          <p:cNvPr id="4" name="Slide Number Placeholder 3"/>
          <p:cNvSpPr>
            <a:spLocks noGrp="1"/>
          </p:cNvSpPr>
          <p:nvPr>
            <p:ph type="sldNum" sz="quarter" idx="5"/>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1942834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Data show average effective interest rates on new business lending at fixed rates. The latest data are November 2022 outturns. Data are not seasonally adjusted.</a:t>
            </a:r>
          </a:p>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11</a:t>
            </a:fld>
            <a:endParaRPr lang="en-GB"/>
          </a:p>
        </p:txBody>
      </p:sp>
    </p:spTree>
    <p:extLst>
      <p:ext uri="{BB962C8B-B14F-4D97-AF65-F5344CB8AC3E}">
        <p14:creationId xmlns:p14="http://schemas.microsoft.com/office/powerpoint/2010/main" val="21591254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Diamonds show quarterly headline GDP growth. Gold and purple bars are Bank staff estimates for the contribution of the extra bank holidays in June and September respectively. Orange bars show adjusted market sector output, as a proxy for ‘underlying output’. Aqua bars are contributions of government services output to quarterly GDP growth, including the vaccination and Test and Trace programmes. Data for 2022 Q4 and 2023 Q1 are Bank staff projections.</a:t>
            </a:r>
          </a:p>
        </p:txBody>
      </p:sp>
      <p:sp>
        <p:nvSpPr>
          <p:cNvPr id="4" name="Slide Number Placeholder 3"/>
          <p:cNvSpPr>
            <a:spLocks noGrp="1"/>
          </p:cNvSpPr>
          <p:nvPr>
            <p:ph type="sldNum" sz="quarter" idx="5"/>
          </p:nvPr>
        </p:nvSpPr>
        <p:spPr/>
        <p:txBody>
          <a:bodyPr/>
          <a:lstStyle/>
          <a:p>
            <a:fld id="{2F5E53B0-EFB7-4B0E-B012-E676534541B5}" type="slidenum">
              <a:rPr lang="en-GB" smtClean="0"/>
              <a:t>12</a:t>
            </a:fld>
            <a:endParaRPr lang="en-GB"/>
          </a:p>
        </p:txBody>
      </p:sp>
    </p:spTree>
    <p:extLst>
      <p:ext uri="{BB962C8B-B14F-4D97-AF65-F5344CB8AC3E}">
        <p14:creationId xmlns:p14="http://schemas.microsoft.com/office/powerpoint/2010/main" val="1942834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 S&amp;P Global/CIPS.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A reading of above 50 indicates an increase on the previous month while a reading below 50 indicates a fall. Measures of current monthly UK composite (services and manufacturing) output, new orders and future output. Latest data are flash estimates for January 2022.</a:t>
            </a:r>
          </a:p>
        </p:txBody>
      </p:sp>
      <p:sp>
        <p:nvSpPr>
          <p:cNvPr id="4" name="Slide Number Placeholder 3"/>
          <p:cNvSpPr>
            <a:spLocks noGrp="1"/>
          </p:cNvSpPr>
          <p:nvPr>
            <p:ph type="sldNum" sz="quarter" idx="5"/>
          </p:nvPr>
        </p:nvSpPr>
        <p:spPr/>
        <p:txBody>
          <a:bodyPr/>
          <a:lstStyle/>
          <a:p>
            <a:fld id="{2F5E53B0-EFB7-4B0E-B012-E676534541B5}" type="slidenum">
              <a:rPr lang="en-GB" smtClean="0"/>
              <a:t>13</a:t>
            </a:fld>
            <a:endParaRPr lang="en-GB"/>
          </a:p>
        </p:txBody>
      </p:sp>
    </p:spTree>
    <p:extLst>
      <p:ext uri="{BB962C8B-B14F-4D97-AF65-F5344CB8AC3E}">
        <p14:creationId xmlns:p14="http://schemas.microsoft.com/office/powerpoint/2010/main" val="5107395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Diamonds show Bank staff projections for 2022 Q4, 2023 Q1 and Q2. Income includes non-profit institutions serving households. See footnote (q) in Table 1.D for the definition of real post-tax household income.</a:t>
            </a:r>
          </a:p>
        </p:txBody>
      </p:sp>
      <p:sp>
        <p:nvSpPr>
          <p:cNvPr id="4" name="Slide Number Placeholder 3"/>
          <p:cNvSpPr>
            <a:spLocks noGrp="1"/>
          </p:cNvSpPr>
          <p:nvPr>
            <p:ph type="sldNum" sz="quarter" idx="5"/>
          </p:nvPr>
        </p:nvSpPr>
        <p:spPr/>
        <p:txBody>
          <a:bodyPr/>
          <a:lstStyle/>
          <a:p>
            <a:fld id="{2F5E53B0-EFB7-4B0E-B012-E676534541B5}" type="slidenum">
              <a:rPr lang="en-GB" smtClean="0"/>
              <a:t>14</a:t>
            </a:fld>
            <a:endParaRPr lang="en-GB"/>
          </a:p>
        </p:txBody>
      </p:sp>
    </p:spTree>
    <p:extLst>
      <p:ext uri="{BB962C8B-B14F-4D97-AF65-F5344CB8AC3E}">
        <p14:creationId xmlns:p14="http://schemas.microsoft.com/office/powerpoint/2010/main" val="19293769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a:t>
            </a:r>
            <a:r>
              <a:rPr lang="en-GB" sz="1800" dirty="0" err="1">
                <a:effectLst/>
                <a:latin typeface="Arial" panose="020B0604020202020204" pitchFamily="34" charset="0"/>
                <a:ea typeface="Calibri" panose="020F0502020204030204" pitchFamily="34" charset="0"/>
                <a:cs typeface="Calibri" panose="020F0502020204030204" pitchFamily="34" charset="0"/>
              </a:rPr>
              <a:t>Elexon</a:t>
            </a:r>
            <a:r>
              <a:rPr lang="en-GB" sz="1800" dirty="0">
                <a:effectLst/>
                <a:latin typeface="Arial" panose="020B0604020202020204" pitchFamily="34" charset="0"/>
                <a:ea typeface="Calibri" panose="020F0502020204030204" pitchFamily="34" charset="0"/>
                <a:cs typeface="Calibri" panose="020F0502020204030204" pitchFamily="34" charset="0"/>
              </a:rPr>
              <a:t>/BMRS, National Grid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Dots represent weekly average gas demand. Gas demand data do not account for population growth over this period. Temperature data are an average across six weather stations around the UK.</a:t>
            </a:r>
          </a:p>
        </p:txBody>
      </p:sp>
      <p:sp>
        <p:nvSpPr>
          <p:cNvPr id="4" name="Slide Number Placeholder 3"/>
          <p:cNvSpPr>
            <a:spLocks noGrp="1"/>
          </p:cNvSpPr>
          <p:nvPr>
            <p:ph type="sldNum" sz="quarter" idx="5"/>
          </p:nvPr>
        </p:nvSpPr>
        <p:spPr/>
        <p:txBody>
          <a:bodyPr/>
          <a:lstStyle/>
          <a:p>
            <a:fld id="{2F5E53B0-EFB7-4B0E-B012-E676534541B5}" type="slidenum">
              <a:rPr lang="en-GB" smtClean="0"/>
              <a:t>15</a:t>
            </a:fld>
            <a:endParaRPr lang="en-GB"/>
          </a:p>
        </p:txBody>
      </p:sp>
    </p:spTree>
    <p:extLst>
      <p:ext uri="{BB962C8B-B14F-4D97-AF65-F5344CB8AC3E}">
        <p14:creationId xmlns:p14="http://schemas.microsoft.com/office/powerpoint/2010/main" val="20765605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Sum of monthly changes of monetary financial institutions’ sterling M4 liabilities to the household sector and private sector holdings of National Savings and Investment (NS&amp;I) accounts. Household M4 flows are seasonally adjusted and NS&amp;I flows are not seasonally adjusted. Latest data point is November 2022.</a:t>
            </a:r>
          </a:p>
        </p:txBody>
      </p:sp>
      <p:sp>
        <p:nvSpPr>
          <p:cNvPr id="4" name="Slide Number Placeholder 3"/>
          <p:cNvSpPr>
            <a:spLocks noGrp="1"/>
          </p:cNvSpPr>
          <p:nvPr>
            <p:ph type="sldNum" sz="quarter" idx="5"/>
          </p:nvPr>
        </p:nvSpPr>
        <p:spPr/>
        <p:txBody>
          <a:bodyPr/>
          <a:lstStyle/>
          <a:p>
            <a:fld id="{2F5E53B0-EFB7-4B0E-B012-E676534541B5}" type="slidenum">
              <a:rPr lang="en-GB" smtClean="0"/>
              <a:t>16</a:t>
            </a:fld>
            <a:endParaRPr lang="en-GB"/>
          </a:p>
        </p:txBody>
      </p:sp>
    </p:spTree>
    <p:extLst>
      <p:ext uri="{BB962C8B-B14F-4D97-AF65-F5344CB8AC3E}">
        <p14:creationId xmlns:p14="http://schemas.microsoft.com/office/powerpoint/2010/main" val="41028431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BCC, CBI,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Differences from averages between 2000 and 2019. CBI series shows planned investment in plant and machinery over the following year relative to the previous year. Sectors within CBI (manufacturing, distribution, financial services and business/consumer/professional services) are weighted together using shares in business investment. BCC series is based on reported changes to planned investment in plant and machinery over the past three months. Weighted average of the manufacturing and services sectors based on shares in business investment. Agents series shows planned expenditure on tangible non-financial assets over the following 12 months. Latest data points are 2022 Q3 for the BCC and CBI surveys and 2022 Q4 for the Agents.</a:t>
            </a:r>
          </a:p>
        </p:txBody>
      </p:sp>
      <p:sp>
        <p:nvSpPr>
          <p:cNvPr id="4" name="Slide Number Placeholder 3"/>
          <p:cNvSpPr>
            <a:spLocks noGrp="1"/>
          </p:cNvSpPr>
          <p:nvPr>
            <p:ph type="sldNum" sz="quarter" idx="5"/>
          </p:nvPr>
        </p:nvSpPr>
        <p:spPr/>
        <p:txBody>
          <a:bodyPr/>
          <a:lstStyle/>
          <a:p>
            <a:fld id="{2F5E53B0-EFB7-4B0E-B012-E676534541B5}" type="slidenum">
              <a:rPr lang="en-GB" smtClean="0"/>
              <a:t>17</a:t>
            </a:fld>
            <a:endParaRPr lang="en-GB"/>
          </a:p>
        </p:txBody>
      </p:sp>
    </p:spTree>
    <p:extLst>
      <p:ext uri="{BB962C8B-B14F-4D97-AF65-F5344CB8AC3E}">
        <p14:creationId xmlns:p14="http://schemas.microsoft.com/office/powerpoint/2010/main" val="17177627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Data are three months to November 2022. Data show the growth rate on the same three months in the previous year. </a:t>
            </a:r>
          </a:p>
        </p:txBody>
      </p:sp>
      <p:sp>
        <p:nvSpPr>
          <p:cNvPr id="4" name="Slide Number Placeholder 3"/>
          <p:cNvSpPr>
            <a:spLocks noGrp="1"/>
          </p:cNvSpPr>
          <p:nvPr>
            <p:ph type="sldNum" sz="quarter" idx="5"/>
          </p:nvPr>
        </p:nvSpPr>
        <p:spPr/>
        <p:txBody>
          <a:bodyPr/>
          <a:lstStyle/>
          <a:p>
            <a:fld id="{2F5E53B0-EFB7-4B0E-B012-E676534541B5}" type="slidenum">
              <a:rPr lang="en-GB" smtClean="0"/>
              <a:t>18</a:t>
            </a:fld>
            <a:endParaRPr lang="en-GB"/>
          </a:p>
        </p:txBody>
      </p:sp>
    </p:spTree>
    <p:extLst>
      <p:ext uri="{BB962C8B-B14F-4D97-AF65-F5344CB8AC3E}">
        <p14:creationId xmlns:p14="http://schemas.microsoft.com/office/powerpoint/2010/main" val="32647340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Insolvency Service,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Three-month rolling sums. HR1 advance notices of redundancy are only required when employers propose to dismiss 20 or more employees at a single establishment. Not all employees given such notice will go on to be made redundant. The figures may also include some submissions relating to company restructures or changes in employee terms of contract. Great Britain only. This series is advanced by two months. Latest redundancies data point is for the three months to November 2022; latest HR1 notifications data point is for the week ending 8 January 2023.</a:t>
            </a:r>
          </a:p>
        </p:txBody>
      </p:sp>
      <p:sp>
        <p:nvSpPr>
          <p:cNvPr id="4" name="Slide Number Placeholder 3"/>
          <p:cNvSpPr>
            <a:spLocks noGrp="1"/>
          </p:cNvSpPr>
          <p:nvPr>
            <p:ph type="sldNum" sz="quarter" idx="5"/>
          </p:nvPr>
        </p:nvSpPr>
        <p:spPr/>
        <p:txBody>
          <a:bodyPr/>
          <a:lstStyle/>
          <a:p>
            <a:fld id="{2F5E53B0-EFB7-4B0E-B012-E676534541B5}" type="slidenum">
              <a:rPr lang="en-GB" smtClean="0"/>
              <a:t>19</a:t>
            </a:fld>
            <a:endParaRPr lang="en-GB"/>
          </a:p>
        </p:txBody>
      </p:sp>
    </p:spTree>
    <p:extLst>
      <p:ext uri="{BB962C8B-B14F-4D97-AF65-F5344CB8AC3E}">
        <p14:creationId xmlns:p14="http://schemas.microsoft.com/office/powerpoint/2010/main" val="15986343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Department for Business, Energy and Industrial Strategy,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Figures in parentheses are CPI basket weights in 2022. Data to December 2022. Bank staff projections from January to June 2023. Fuels and lubricants estimates use Department for Business, Energy and Industrial Strategy petrol price data for January 2023 and then are based on the sterling oil futures curve. Other goods is the difference between CPI inflation and the other contributions identified in the chart.</a:t>
            </a:r>
          </a:p>
        </p:txBody>
      </p:sp>
      <p:sp>
        <p:nvSpPr>
          <p:cNvPr id="4" name="Slide Number Placeholder 3"/>
          <p:cNvSpPr>
            <a:spLocks noGrp="1"/>
          </p:cNvSpPr>
          <p:nvPr>
            <p:ph type="sldNum" sz="quarter" idx="5"/>
          </p:nvPr>
        </p:nvSpPr>
        <p:spPr/>
        <p:txBody>
          <a:bodyPr/>
          <a:lstStyle/>
          <a:p>
            <a:fld id="{2F5E53B0-EFB7-4B0E-B012-E676534541B5}" type="slidenum">
              <a:rPr lang="en-GB" smtClean="0"/>
              <a:t>20</a:t>
            </a:fld>
            <a:endParaRPr lang="en-GB"/>
          </a:p>
        </p:txBody>
      </p:sp>
    </p:spTree>
    <p:extLst>
      <p:ext uri="{BB962C8B-B14F-4D97-AF65-F5344CB8AC3E}">
        <p14:creationId xmlns:p14="http://schemas.microsoft.com/office/powerpoint/2010/main" val="21831809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Refinitiv Eikon from LSEG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See footnote (c) of Table 1.E for definition. Figures for 2022 Q4 and 2023 Q1 are Bank staff projections. These projections do not include the Advance Estimate of US 2022 Q4 GDP and the Preliminary Flash Estimate of euro-area 2022 Q4 GDP that were released after the data cut-off.</a:t>
            </a:r>
            <a:r>
              <a:rPr lang="en-GB" sz="1800" dirty="0">
                <a:effectLst/>
                <a:latin typeface="Arial" panose="020B0604020202020204" pitchFamily="34" charset="0"/>
                <a:ea typeface="Times New Roman" panose="02020603050405020304" pitchFamily="18" charset="0"/>
                <a:cs typeface="Calibri" panose="020F0502020204030204" pitchFamily="34" charset="0"/>
              </a:rPr>
              <a:t>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13054757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Figures in parentheses are CPI basket weights in 2022. Core goods CPI excludes energy, food, non-alcoholic beverages, alcoholic beverages and tobacco. Core services CPI excludes airfares, package holidays and education. Bank staff have adjusted for the estimated direct impact of changes in VAT and there is uncertainty around the precise impact of that adjustment. Core goods and core services do not sum to core inflation. Data to December 2022 and Bank staff projections are shown from January to June 2023.</a:t>
            </a:r>
          </a:p>
        </p:txBody>
      </p:sp>
      <p:sp>
        <p:nvSpPr>
          <p:cNvPr id="4" name="Slide Number Placeholder 3"/>
          <p:cNvSpPr>
            <a:spLocks noGrp="1"/>
          </p:cNvSpPr>
          <p:nvPr>
            <p:ph type="sldNum" sz="quarter" idx="5"/>
          </p:nvPr>
        </p:nvSpPr>
        <p:spPr/>
        <p:txBody>
          <a:bodyPr/>
          <a:lstStyle/>
          <a:p>
            <a:fld id="{2F5E53B0-EFB7-4B0E-B012-E676534541B5}" type="slidenum">
              <a:rPr lang="en-GB" smtClean="0"/>
              <a:t>21</a:t>
            </a:fld>
            <a:endParaRPr lang="en-GB"/>
          </a:p>
        </p:txBody>
      </p:sp>
    </p:spTree>
    <p:extLst>
      <p:ext uri="{BB962C8B-B14F-4D97-AF65-F5344CB8AC3E}">
        <p14:creationId xmlns:p14="http://schemas.microsoft.com/office/powerpoint/2010/main" val="17050864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Data are three-month averages. Latest data are the three months to November 2022.</a:t>
            </a:r>
          </a:p>
        </p:txBody>
      </p:sp>
      <p:sp>
        <p:nvSpPr>
          <p:cNvPr id="4" name="Slide Number Placeholder 3"/>
          <p:cNvSpPr>
            <a:spLocks noGrp="1"/>
          </p:cNvSpPr>
          <p:nvPr>
            <p:ph type="sldNum" sz="quarter" idx="5"/>
          </p:nvPr>
        </p:nvSpPr>
        <p:spPr/>
        <p:txBody>
          <a:bodyPr/>
          <a:lstStyle/>
          <a:p>
            <a:fld id="{2F5E53B0-EFB7-4B0E-B012-E676534541B5}" type="slidenum">
              <a:rPr lang="en-GB" smtClean="0"/>
              <a:t>22</a:t>
            </a:fld>
            <a:endParaRPr lang="en-GB"/>
          </a:p>
        </p:txBody>
      </p:sp>
    </p:spTree>
    <p:extLst>
      <p:ext uri="{BB962C8B-B14F-4D97-AF65-F5344CB8AC3E}">
        <p14:creationId xmlns:p14="http://schemas.microsoft.com/office/powerpoint/2010/main" val="34844457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Wage equation based on Yellen (2017). Private sector regular pay growth is Bank staff’s estimate of underlying pay growth between January 2020 and September 2022 and ONS private sector regular pay growth otherwise. Short-term inflation expectations are based on the Barclays Basix Index and the YouGov/Citigroup one year ahead measure of household inflation expectations. Since Q3, the YouGov/Citigroup survey has been based on updated response buckets. Slack is based on the MPC’s estimate of the unemployment gap. Productivity growth is based on long-run market sector productivity growth per head. The unexplained component is the residual. Data are to 2022 Q3.</a:t>
            </a:r>
          </a:p>
        </p:txBody>
      </p:sp>
      <p:sp>
        <p:nvSpPr>
          <p:cNvPr id="4" name="Slide Number Placeholder 3"/>
          <p:cNvSpPr>
            <a:spLocks noGrp="1"/>
          </p:cNvSpPr>
          <p:nvPr>
            <p:ph type="sldNum" sz="quarter" idx="5"/>
          </p:nvPr>
        </p:nvSpPr>
        <p:spPr/>
        <p:txBody>
          <a:bodyPr/>
          <a:lstStyle/>
          <a:p>
            <a:fld id="{2F5E53B0-EFB7-4B0E-B012-E676534541B5}" type="slidenum">
              <a:rPr lang="en-GB" smtClean="0"/>
              <a:t>23</a:t>
            </a:fld>
            <a:endParaRPr lang="en-GB"/>
          </a:p>
        </p:txBody>
      </p:sp>
    </p:spTree>
    <p:extLst>
      <p:ext uri="{BB962C8B-B14F-4D97-AF65-F5344CB8AC3E}">
        <p14:creationId xmlns:p14="http://schemas.microsoft.com/office/powerpoint/2010/main" val="309286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HMRC, Indeed, KPMG/REC UK Report on Jobs, ONS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342900" marR="0" lvl="0" indent="-342900" algn="l" defTabSz="914400" rtl="0" eaLnBrk="1" fontAlgn="auto" latinLnBrk="0" hangingPunct="1">
              <a:lnSpc>
                <a:spcPct val="100000"/>
              </a:lnSpc>
              <a:spcBef>
                <a:spcPts val="0"/>
              </a:spcBef>
              <a:spcAft>
                <a:spcPts val="0"/>
              </a:spcAft>
              <a:buClrTx/>
              <a:buSzTx/>
              <a:buFontTx/>
              <a:buAutoNum type="alphaLcParenBoth"/>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Private sector regular pay growth is Bank staff’s estimate of underlying pay growth between January 2020 and September 2022 and ONS private sector regular pay growth otherwise. KPMG/REC shows permanent staff salaries. Pay as You Earn (PAYE) Real Time Information (RTI) shows median of pay growth. KPMG/REC is mean-variance adjusted to ONS private sector regular pay growth over March 2001–19. Latest data points are December 2022 for PAYE RTI, the Indeed Wage Tracker and the KPMG/REC index and the three months to November 2022 for private sector regular pay. </a:t>
            </a:r>
          </a:p>
          <a:p>
            <a:pPr marL="342900" marR="0" lvl="0" indent="-342900" algn="l" defTabSz="914400" rtl="0" eaLnBrk="1" fontAlgn="auto" latinLnBrk="0" hangingPunct="1">
              <a:lnSpc>
                <a:spcPct val="100000"/>
              </a:lnSpc>
              <a:spcBef>
                <a:spcPts val="0"/>
              </a:spcBef>
              <a:spcAft>
                <a:spcPts val="0"/>
              </a:spcAft>
              <a:buClrTx/>
              <a:buSzTx/>
              <a:buFontTx/>
              <a:buAutoNum type="alphaLcParenBoth"/>
              <a:tabLst/>
              <a:defRPr/>
            </a:pPr>
            <a:r>
              <a:rPr lang="en-GB" sz="1800" dirty="0">
                <a:latin typeface="Arial" panose="020B0604020202020204" pitchFamily="34" charset="0"/>
                <a:cs typeface="Arial" panose="020B0604020202020204" pitchFamily="34" charset="0"/>
              </a:rPr>
              <a:t>On 15 March, the Indeed Wage Tracker line in Chart 2.23 was corrected. </a:t>
            </a:r>
          </a:p>
        </p:txBody>
      </p:sp>
      <p:sp>
        <p:nvSpPr>
          <p:cNvPr id="4" name="Slide Number Placeholder 3"/>
          <p:cNvSpPr>
            <a:spLocks noGrp="1"/>
          </p:cNvSpPr>
          <p:nvPr>
            <p:ph type="sldNum" sz="quarter" idx="5"/>
          </p:nvPr>
        </p:nvSpPr>
        <p:spPr/>
        <p:txBody>
          <a:bodyPr/>
          <a:lstStyle/>
          <a:p>
            <a:fld id="{2F5E53B0-EFB7-4B0E-B012-E676534541B5}" type="slidenum">
              <a:rPr lang="en-GB" smtClean="0"/>
              <a:t>24</a:t>
            </a:fld>
            <a:endParaRPr lang="en-GB"/>
          </a:p>
        </p:txBody>
      </p:sp>
    </p:spTree>
    <p:extLst>
      <p:ext uri="{BB962C8B-B14F-4D97-AF65-F5344CB8AC3E}">
        <p14:creationId xmlns:p14="http://schemas.microsoft.com/office/powerpoint/2010/main" val="38440875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Monthly CPI inflation rates show the rate of change in the level of the CPI index, which has been seasonally adjusted by Bank staff, relative to the previous month. The annual rate shows the rate of change in CPI inflation, which has not been seasonally adjusted, relative to the same month a year earlier. The annual rate of inflation is the compounded sum of the monthly rates. Data to December 2022 and Bank staff projections shown from January to June 2023.</a:t>
            </a:r>
          </a:p>
        </p:txBody>
      </p:sp>
      <p:sp>
        <p:nvSpPr>
          <p:cNvPr id="4" name="Slide Number Placeholder 3"/>
          <p:cNvSpPr>
            <a:spLocks noGrp="1"/>
          </p:cNvSpPr>
          <p:nvPr>
            <p:ph type="sldNum" sz="quarter" idx="5"/>
          </p:nvPr>
        </p:nvSpPr>
        <p:spPr/>
        <p:txBody>
          <a:bodyPr/>
          <a:lstStyle/>
          <a:p>
            <a:fld id="{2F5E53B0-EFB7-4B0E-B012-E676534541B5}" type="slidenum">
              <a:rPr lang="en-GB" smtClean="0"/>
              <a:t>25</a:t>
            </a:fld>
            <a:endParaRPr lang="en-GB"/>
          </a:p>
        </p:txBody>
      </p:sp>
    </p:spTree>
    <p:extLst>
      <p:ext uri="{BB962C8B-B14F-4D97-AF65-F5344CB8AC3E}">
        <p14:creationId xmlns:p14="http://schemas.microsoft.com/office/powerpoint/2010/main" val="460365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Citigroup, YouGov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Data are not seasonally adjusted. The latest data point for the YouGov/Citigroup survey is January 2023. Since August, the YouGov/Citigroup survey has been based on updated response buckets. The financial market measure is the two-year inflation swap, five years ahead, which is linked to the RPI measure of inflation. The latest data point is 24 January 2023.</a:t>
            </a:r>
          </a:p>
        </p:txBody>
      </p:sp>
      <p:sp>
        <p:nvSpPr>
          <p:cNvPr id="4" name="Slide Number Placeholder 3"/>
          <p:cNvSpPr>
            <a:spLocks noGrp="1"/>
          </p:cNvSpPr>
          <p:nvPr>
            <p:ph type="sldNum" sz="quarter" idx="5"/>
          </p:nvPr>
        </p:nvSpPr>
        <p:spPr/>
        <p:txBody>
          <a:bodyPr/>
          <a:lstStyle/>
          <a:p>
            <a:fld id="{2F5E53B0-EFB7-4B0E-B012-E676534541B5}" type="slidenum">
              <a:rPr lang="en-GB" smtClean="0"/>
              <a:t>26</a:t>
            </a:fld>
            <a:endParaRPr lang="en-GB"/>
          </a:p>
        </p:txBody>
      </p:sp>
    </p:spTree>
    <p:extLst>
      <p:ext uri="{BB962C8B-B14F-4D97-AF65-F5344CB8AC3E}">
        <p14:creationId xmlns:p14="http://schemas.microsoft.com/office/powerpoint/2010/main" val="24523379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including the wage settlements database (which draws on information from the Bank’s Agents, Incomes Data Research, Incomes Data Services, Industrial Relations Services, and the Labour Research Department).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Companies were asked to state their average UK pay settlement for 2022 and their expected average UK pay settlement for 2023. Private sector pay settlements are a 12-month average based on monthly data.</a:t>
            </a:r>
          </a:p>
        </p:txBody>
      </p:sp>
      <p:sp>
        <p:nvSpPr>
          <p:cNvPr id="4" name="Slide Number Placeholder 3"/>
          <p:cNvSpPr>
            <a:spLocks noGrp="1"/>
          </p:cNvSpPr>
          <p:nvPr>
            <p:ph type="sldNum" sz="quarter" idx="5"/>
          </p:nvPr>
        </p:nvSpPr>
        <p:spPr/>
        <p:txBody>
          <a:bodyPr/>
          <a:lstStyle/>
          <a:p>
            <a:fld id="{2F5E53B0-EFB7-4B0E-B012-E676534541B5}" type="slidenum">
              <a:rPr lang="en-GB" smtClean="0"/>
              <a:t>28</a:t>
            </a:fld>
            <a:endParaRPr lang="en-GB"/>
          </a:p>
        </p:txBody>
      </p:sp>
    </p:spTree>
    <p:extLst>
      <p:ext uri="{BB962C8B-B14F-4D97-AF65-F5344CB8AC3E}">
        <p14:creationId xmlns:p14="http://schemas.microsoft.com/office/powerpoint/2010/main" val="14715919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‘What impact do you expect the following factors to have on your 2023 pay settlement?’ When calculating these balances, reports of ‘slight’ pressure were given a 50% weight and reports of ‘significant’ pressure were given 100% weight. </a:t>
            </a:r>
          </a:p>
        </p:txBody>
      </p:sp>
      <p:sp>
        <p:nvSpPr>
          <p:cNvPr id="4" name="Slide Number Placeholder 3"/>
          <p:cNvSpPr>
            <a:spLocks noGrp="1"/>
          </p:cNvSpPr>
          <p:nvPr>
            <p:ph type="sldNum" sz="quarter" idx="5"/>
          </p:nvPr>
        </p:nvSpPr>
        <p:spPr/>
        <p:txBody>
          <a:bodyPr/>
          <a:lstStyle/>
          <a:p>
            <a:fld id="{2F5E53B0-EFB7-4B0E-B012-E676534541B5}" type="slidenum">
              <a:rPr lang="en-GB" smtClean="0"/>
              <a:t>29</a:t>
            </a:fld>
            <a:endParaRPr lang="en-GB"/>
          </a:p>
        </p:txBody>
      </p:sp>
    </p:spTree>
    <p:extLst>
      <p:ext uri="{BB962C8B-B14F-4D97-AF65-F5344CB8AC3E}">
        <p14:creationId xmlns:p14="http://schemas.microsoft.com/office/powerpoint/2010/main" val="21713126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Dutch Title Transfer Facility pricing point is used for the European price. UK prices have been converted to euros. Dotted lines refer to the 15-day average to 24 January 2023. Dashed lines refer to respective futures curves using one-month forward prices based on the seven-day average to 25 October 2022 for the UK and the 15-day average to 25 October 2022 for Europe.</a:t>
            </a:r>
          </a:p>
        </p:txBody>
      </p:sp>
      <p:sp>
        <p:nvSpPr>
          <p:cNvPr id="4" name="Slide Number Placeholder 3"/>
          <p:cNvSpPr>
            <a:spLocks noGrp="1"/>
          </p:cNvSpPr>
          <p:nvPr>
            <p:ph type="sldNum" sz="quarter" idx="5"/>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11601432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Refinitiv Eikon from LSEG, S&amp;P indices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Daily data to 24 January 2023. Calculated using S&amp;P GSCI US dollar commodity price indices, the ‘Agricultural goods’ series is based on the total agricultural and livestock S&amp;P Commodity Index. The ‘Oil’ series is based on US dollar Brent forward prices for delivery in 10–25 days’ time.</a:t>
            </a:r>
          </a:p>
        </p:txBody>
      </p:sp>
      <p:sp>
        <p:nvSpPr>
          <p:cNvPr id="4" name="Slide Number Placeholder 3"/>
          <p:cNvSpPr>
            <a:spLocks noGrp="1"/>
          </p:cNvSpPr>
          <p:nvPr>
            <p:ph type="sldNum" sz="quarter" idx="5"/>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36082072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Refinitiv Eikon from LSEG, S&amp;P Global/CIPS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Indicators are estimated by Bank staff using principal component analysis on a range of PMIs for supply constraints in the manufacturing sector (supplier delivery times, stocks of purchases, stocks of finished goods, input prices and backlogs of work). Before principal components are estimated, these indicators are regressed on the new orders PMI to control for movements in demand. Latest data are for December 2022.</a:t>
            </a:r>
          </a:p>
        </p:txBody>
      </p:sp>
      <p:sp>
        <p:nvSpPr>
          <p:cNvPr id="4" name="Slide Number Placeholder 3"/>
          <p:cNvSpPr>
            <a:spLocks noGrp="1"/>
          </p:cNvSpPr>
          <p:nvPr>
            <p:ph type="sldNum" sz="quarter" idx="5"/>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5113210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Eurostat, ONS, Refinitiv Eikon from LSEG, US Bureau of Economic Analysis, US Bureau of </a:t>
            </a:r>
            <a:r>
              <a:rPr lang="en-GB" sz="1800" dirty="0" err="1">
                <a:effectLst/>
                <a:latin typeface="Arial" panose="020B0604020202020204" pitchFamily="34" charset="0"/>
                <a:ea typeface="Calibri" panose="020F0502020204030204" pitchFamily="34" charset="0"/>
                <a:cs typeface="Calibri" panose="020F0502020204030204" pitchFamily="34" charset="0"/>
              </a:rPr>
              <a:t>Labor</a:t>
            </a:r>
            <a:r>
              <a:rPr lang="en-GB" sz="1800" dirty="0">
                <a:effectLst/>
                <a:latin typeface="Arial" panose="020B0604020202020204" pitchFamily="34" charset="0"/>
                <a:ea typeface="Calibri" panose="020F0502020204030204" pitchFamily="34" charset="0"/>
                <a:cs typeface="Calibri" panose="020F0502020204030204" pitchFamily="34" charset="0"/>
              </a:rPr>
              <a:t> Statistics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Energy includes fuel and household energy bills. Other goods is the difference between overall inflation and the other contributions identified on the chart, and therefore includes alcohol and tobacco. The latest data are December 2022 outturns for UK, euro area, and US CPI, and November for US PCE.</a:t>
            </a:r>
          </a:p>
        </p:txBody>
      </p:sp>
      <p:sp>
        <p:nvSpPr>
          <p:cNvPr id="4" name="Slide Number Placeholder 3"/>
          <p:cNvSpPr>
            <a:spLocks noGrp="1"/>
          </p:cNvSpPr>
          <p:nvPr>
            <p:ph type="sldNum" sz="quarter" idx="5"/>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24410941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All data as of 24 January 2022. The November curve </a:t>
            </a:r>
            <a:r>
              <a:rPr lang="en-GB" sz="18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for the UK is estimated using instantaneous forward overnight swap rates in the seven working days to 25 October 2022. The November curves for the euro area and US are estimated based on the 15 working days to 25 October 2022. The February curves for all countries are estimated using the 15 working days to 24 January 2023.</a:t>
            </a:r>
            <a:r>
              <a:rPr lang="en-GB" sz="1800" dirty="0">
                <a:effectLst/>
                <a:latin typeface="Arial" panose="020B0604020202020204" pitchFamily="34" charset="0"/>
                <a:ea typeface="Calibri" panose="020F0502020204030204" pitchFamily="34" charset="0"/>
                <a:cs typeface="Calibri" panose="020F0502020204030204" pitchFamily="34" charset="0"/>
              </a:rPr>
              <a:t> Federal funds rate is the upper bound of the target range.</a:t>
            </a:r>
          </a:p>
        </p:txBody>
      </p:sp>
      <p:sp>
        <p:nvSpPr>
          <p:cNvPr id="4" name="Slide Number Placeholder 3"/>
          <p:cNvSpPr>
            <a:spLocks noGrp="1"/>
          </p:cNvSpPr>
          <p:nvPr>
            <p:ph type="sldNum" sz="quarter" idx="5"/>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23596056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Moneyfacts.co.uk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(a) The Bank’s quoted rates series are weighted monthly average rates advertised by all UK banks and building societies with products meeting the specific criteria. In February 2019 the method used to calculate these data was changed. For more information, see 'Introduction of new Quoted Rates data – </a:t>
            </a:r>
            <a:r>
              <a:rPr lang="en-GB" sz="18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Bankstats</a:t>
            </a:r>
            <a:r>
              <a:rPr lang="en-GB" sz="18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article'. Diamonds for mortgage and saving products represent averages of daily quoted rates using data to 24 January and are provisional until publication on 7 February. OIS rates are averages of daily rates to 24 January.</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19999428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Halifax, Nationwide, ONS, Refinitiv Eikon from LSEG, Rightmove.co.uk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latest data point for the ONS house price index is November 2022. Halifax, Nationwide and Rightmove data are advanced to reflect the respective timing of each data source in the house-buying process.</a:t>
            </a:r>
          </a:p>
        </p:txBody>
      </p:sp>
      <p:sp>
        <p:nvSpPr>
          <p:cNvPr id="4" name="Slide Number Placeholder 3"/>
          <p:cNvSpPr>
            <a:spLocks noGrp="1"/>
          </p:cNvSpPr>
          <p:nvPr>
            <p:ph type="sldNum" sz="quarter" idx="5"/>
          </p:nvPr>
        </p:nvSpPr>
        <p:spPr/>
        <p:txBody>
          <a:bodyPr/>
          <a:lstStyle/>
          <a:p>
            <a:fld id="{2F5E53B0-EFB7-4B0E-B012-E676534541B5}" type="slidenum">
              <a:rPr lang="en-GB" smtClean="0"/>
              <a:t>10</a:t>
            </a:fld>
            <a:endParaRPr lang="en-GB"/>
          </a:p>
        </p:txBody>
      </p:sp>
    </p:spTree>
    <p:extLst>
      <p:ext uri="{BB962C8B-B14F-4D97-AF65-F5344CB8AC3E}">
        <p14:creationId xmlns:p14="http://schemas.microsoft.com/office/powerpoint/2010/main" val="13976575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nchor="t" anchorCtr="0"/>
          <a:lstStyle>
            <a:lvl1pPr>
              <a:defRPr sz="2400"/>
            </a:lvl1pPr>
          </a:lstStyle>
          <a:p>
            <a:r>
              <a:rPr lang="en-US" dirty="0"/>
              <a:t>Click to edit Master title style</a:t>
            </a:r>
            <a:endParaRPr lang="en-GB" dirty="0"/>
          </a:p>
        </p:txBody>
      </p:sp>
    </p:spTree>
    <p:extLst>
      <p:ext uri="{BB962C8B-B14F-4D97-AF65-F5344CB8AC3E}">
        <p14:creationId xmlns:p14="http://schemas.microsoft.com/office/powerpoint/2010/main" val="26780373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48" r:id="rId3"/>
    <p:sldLayoutId id="2147483721" r:id="rId4"/>
    <p:sldLayoutId id="2147483747" r:id="rId5"/>
    <p:sldLayoutId id="2147483731" r:id="rId6"/>
    <p:sldLayoutId id="2147483739" r:id="rId7"/>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dirty="0"/>
              <a:t>Monetary Policy Report</a:t>
            </a:r>
            <a:br>
              <a:rPr lang="en-GB" dirty="0"/>
            </a:br>
            <a:r>
              <a:rPr lang="en-GB" dirty="0"/>
              <a:t>February 2023</a:t>
            </a:r>
          </a:p>
          <a:p>
            <a:r>
              <a:rPr lang="en-GB" dirty="0"/>
              <a:t>Current economic conditions</a:t>
            </a:r>
          </a:p>
          <a:p>
            <a:endParaRPr lang="en-GB" dirty="0"/>
          </a:p>
        </p:txBody>
      </p:sp>
    </p:spTree>
    <p:extLst>
      <p:ext uri="{BB962C8B-B14F-4D97-AF65-F5344CB8AC3E}">
        <p14:creationId xmlns:p14="http://schemas.microsoft.com/office/powerpoint/2010/main" val="3326886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602EFD-31D5-45C8-AFB8-48517DA36026}"/>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2.9: Indicators of UK house prices have begun to fall after sharp rises during the pandemic</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House price indices </a:t>
            </a:r>
            <a:r>
              <a:rPr lang="en-GB" b="0" baseline="30000" dirty="0">
                <a:latin typeface="Arial" panose="020B0604020202020204" pitchFamily="34" charset="0"/>
                <a:cs typeface="Arial" panose="020B0604020202020204" pitchFamily="34" charset="0"/>
              </a:rPr>
              <a:t>(a)</a:t>
            </a:r>
          </a:p>
        </p:txBody>
      </p:sp>
      <p:pic>
        <p:nvPicPr>
          <p:cNvPr id="4" name="Picture 3" descr="UK house prices have begun to fall following strong growth since 2020.">
            <a:extLst>
              <a:ext uri="{FF2B5EF4-FFF2-40B4-BE49-F238E27FC236}">
                <a16:creationId xmlns:a16="http://schemas.microsoft.com/office/drawing/2014/main" id="{DBEBEED4-9334-4C82-9E79-E693ADF3D3D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271367" y="2083968"/>
            <a:ext cx="9649265" cy="3770384"/>
          </a:xfrm>
          <a:prstGeom prst="rect">
            <a:avLst/>
          </a:prstGeom>
        </p:spPr>
      </p:pic>
    </p:spTree>
    <p:extLst>
      <p:ext uri="{BB962C8B-B14F-4D97-AF65-F5344CB8AC3E}">
        <p14:creationId xmlns:p14="http://schemas.microsoft.com/office/powerpoint/2010/main" val="222411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602EFD-31D5-45C8-AFB8-48517DA36026}"/>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2.10: The interest rates on new bank loans to UK companies have increased over the course of 2022</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Average effective interest rate on new loans </a:t>
            </a:r>
            <a:r>
              <a:rPr lang="en-GB" b="0" baseline="30000" dirty="0">
                <a:latin typeface="Arial" panose="020B0604020202020204" pitchFamily="34" charset="0"/>
                <a:cs typeface="Arial" panose="020B0604020202020204" pitchFamily="34" charset="0"/>
              </a:rPr>
              <a:t>(a)</a:t>
            </a:r>
          </a:p>
        </p:txBody>
      </p:sp>
      <p:pic>
        <p:nvPicPr>
          <p:cNvPr id="4" name="Picture 3" descr="Interest rates on bank loans to UK companies have increased over the past year.">
            <a:extLst>
              <a:ext uri="{FF2B5EF4-FFF2-40B4-BE49-F238E27FC236}">
                <a16:creationId xmlns:a16="http://schemas.microsoft.com/office/drawing/2014/main" id="{C4274DDA-DA76-4624-9473-E52260373D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5766" y="2084400"/>
            <a:ext cx="9680468" cy="3191262"/>
          </a:xfrm>
          <a:prstGeom prst="rect">
            <a:avLst/>
          </a:prstGeom>
        </p:spPr>
      </p:pic>
    </p:spTree>
    <p:extLst>
      <p:ext uri="{BB962C8B-B14F-4D97-AF65-F5344CB8AC3E}">
        <p14:creationId xmlns:p14="http://schemas.microsoft.com/office/powerpoint/2010/main" val="7368437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GDP is expected to be close to zero in Q4 and Q1. Underlying output growth is expected to continue to fall, albeit by less than in Q3.">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912814"/>
          </a:xfrm>
        </p:spPr>
        <p:txBody>
          <a:bodyPr/>
          <a:lstStyle/>
          <a:p>
            <a:r>
              <a:rPr lang="en-GB" dirty="0">
                <a:latin typeface="Arial" panose="020B0604020202020204" pitchFamily="34" charset="0"/>
                <a:cs typeface="Arial" panose="020B0604020202020204" pitchFamily="34" charset="0"/>
              </a:rPr>
              <a:t>Chart 2.11: GDP is expected to be broadly flat in 2022 Q4 and 2023 Q1</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quarterly GDP growth </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5" name="Picture 4" descr="GDP is expected to be close to zero in Q4 and Q1. Underlying output growth is expected to continue to fall, albeit by less than in Q3.">
            <a:extLst>
              <a:ext uri="{FF2B5EF4-FFF2-40B4-BE49-F238E27FC236}">
                <a16:creationId xmlns:a16="http://schemas.microsoft.com/office/drawing/2014/main" id="{7E5D25E5-5425-4698-A8DF-DFE4FF904F6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84960" y="1620000"/>
            <a:ext cx="9022080" cy="4921652"/>
          </a:xfrm>
          <a:prstGeom prst="rect">
            <a:avLst/>
          </a:prstGeom>
        </p:spPr>
      </p:pic>
    </p:spTree>
    <p:extLst>
      <p:ext uri="{BB962C8B-B14F-4D97-AF65-F5344CB8AC3E}">
        <p14:creationId xmlns:p14="http://schemas.microsoft.com/office/powerpoint/2010/main" val="25291769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912814"/>
          </a:xfrm>
        </p:spPr>
        <p:txBody>
          <a:bodyPr/>
          <a:lstStyle/>
          <a:p>
            <a:r>
              <a:rPr lang="en-GB" dirty="0">
                <a:latin typeface="Arial" panose="020B0604020202020204" pitchFamily="34" charset="0"/>
                <a:cs typeface="Arial" panose="020B0604020202020204" pitchFamily="34" charset="0"/>
              </a:rPr>
              <a:t>Chart 2.12: Survey indicators are consistent with a small fall in GDP</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Survey indicators of UK output growth </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The composite output PMI is below the 50 no-change mark and is consistent with a small fall in GDP in the near term.">
            <a:extLst>
              <a:ext uri="{FF2B5EF4-FFF2-40B4-BE49-F238E27FC236}">
                <a16:creationId xmlns:a16="http://schemas.microsoft.com/office/drawing/2014/main" id="{C1F409A7-D8B7-4DEF-98F8-AE2440A188F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7290" y="1783980"/>
            <a:ext cx="9677420" cy="4081280"/>
          </a:xfrm>
          <a:prstGeom prst="rect">
            <a:avLst/>
          </a:prstGeom>
        </p:spPr>
      </p:pic>
    </p:spTree>
    <p:extLst>
      <p:ext uri="{BB962C8B-B14F-4D97-AF65-F5344CB8AC3E}">
        <p14:creationId xmlns:p14="http://schemas.microsoft.com/office/powerpoint/2010/main" val="12986364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962000" cy="912814"/>
          </a:xfrm>
        </p:spPr>
        <p:txBody>
          <a:bodyPr/>
          <a:lstStyle/>
          <a:p>
            <a:r>
              <a:rPr lang="en-GB" dirty="0">
                <a:latin typeface="Arial" panose="020B0604020202020204" pitchFamily="34" charset="0"/>
                <a:cs typeface="Arial" panose="020B0604020202020204" pitchFamily="34" charset="0"/>
              </a:rPr>
              <a:t>Chart 2.13: Real household income growth has slowed since the beginning of 2021 and is expected to fall further in the near term reflecting high energy prices</a:t>
            </a:r>
            <a:br>
              <a:rPr lang="en-GB">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F</a:t>
            </a:r>
            <a:r>
              <a:rPr lang="en-GB" b="0">
                <a:latin typeface="Arial" panose="020B0604020202020204" pitchFamily="34" charset="0"/>
                <a:cs typeface="Arial" panose="020B0604020202020204" pitchFamily="34" charset="0"/>
              </a:rPr>
              <a:t>our-quarter </a:t>
            </a:r>
            <a:r>
              <a:rPr lang="en-GB" b="0" dirty="0">
                <a:latin typeface="Arial" panose="020B0604020202020204" pitchFamily="34" charset="0"/>
                <a:cs typeface="Arial" panose="020B0604020202020204" pitchFamily="34" charset="0"/>
              </a:rPr>
              <a:t>real household income growth </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6" name="Picture 5" descr="Real post-tax household income is expected to fall in the first half of 2023, but the fall in Q2 is smaller than projected in the November Report.&#10;">
            <a:extLst>
              <a:ext uri="{FF2B5EF4-FFF2-40B4-BE49-F238E27FC236}">
                <a16:creationId xmlns:a16="http://schemas.microsoft.com/office/drawing/2014/main" id="{0F5CEF8A-4292-43F1-8C27-5C8F4840DC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83030" y="2282830"/>
            <a:ext cx="9230868" cy="4279636"/>
          </a:xfrm>
          <a:prstGeom prst="rect">
            <a:avLst/>
          </a:prstGeom>
        </p:spPr>
      </p:pic>
    </p:spTree>
    <p:extLst>
      <p:ext uri="{BB962C8B-B14F-4D97-AF65-F5344CB8AC3E}">
        <p14:creationId xmlns:p14="http://schemas.microsoft.com/office/powerpoint/2010/main" val="19996692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1213460" cy="912814"/>
          </a:xfrm>
        </p:spPr>
        <p:txBody>
          <a:bodyPr/>
          <a:lstStyle/>
          <a:p>
            <a:r>
              <a:rPr lang="en-GB" dirty="0">
                <a:latin typeface="Arial" panose="020B0604020202020204" pitchFamily="34" charset="0"/>
                <a:cs typeface="Arial" panose="020B0604020202020204" pitchFamily="34" charset="0"/>
              </a:rPr>
              <a:t>Chart 2.14: Since October 2022, the demand for gas for a given temperature has been lower than in previous years, probably reflecting higher energy costs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Weekly domestic demand for gas </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Since October 2022, household and firm demand for gas for a given temperature has on average been lower than in previous years.">
            <a:extLst>
              <a:ext uri="{FF2B5EF4-FFF2-40B4-BE49-F238E27FC236}">
                <a16:creationId xmlns:a16="http://schemas.microsoft.com/office/drawing/2014/main" id="{7C30B782-36AA-4D35-964C-5CF5973B071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7290" y="2420108"/>
            <a:ext cx="9677420" cy="4130048"/>
          </a:xfrm>
          <a:prstGeom prst="rect">
            <a:avLst/>
          </a:prstGeom>
        </p:spPr>
      </p:pic>
    </p:spTree>
    <p:extLst>
      <p:ext uri="{BB962C8B-B14F-4D97-AF65-F5344CB8AC3E}">
        <p14:creationId xmlns:p14="http://schemas.microsoft.com/office/powerpoint/2010/main" val="6049833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725168"/>
          </a:xfrm>
        </p:spPr>
        <p:txBody>
          <a:bodyPr/>
          <a:lstStyle/>
          <a:p>
            <a:r>
              <a:rPr lang="en-GB" dirty="0">
                <a:latin typeface="Arial" panose="020B0604020202020204" pitchFamily="34" charset="0"/>
                <a:cs typeface="Arial" panose="020B0604020202020204" pitchFamily="34" charset="0"/>
              </a:rPr>
              <a:t>Chart 2.15: The flow into household deposits has been close to historical averages recently, having been well above this during the pandemic</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Net flow of household deposits </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After accumulating savings well in excess of historical averages during the pandemic, net flows into household deposits have fallen back since the middle of 2021.">
            <a:extLst>
              <a:ext uri="{FF2B5EF4-FFF2-40B4-BE49-F238E27FC236}">
                <a16:creationId xmlns:a16="http://schemas.microsoft.com/office/drawing/2014/main" id="{12205486-1C6B-4165-BCFB-92E4449A734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7290" y="2084400"/>
            <a:ext cx="9677420" cy="3767336"/>
          </a:xfrm>
          <a:prstGeom prst="rect">
            <a:avLst/>
          </a:prstGeom>
        </p:spPr>
      </p:pic>
    </p:spTree>
    <p:extLst>
      <p:ext uri="{BB962C8B-B14F-4D97-AF65-F5344CB8AC3E}">
        <p14:creationId xmlns:p14="http://schemas.microsoft.com/office/powerpoint/2010/main" val="38669435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912814"/>
          </a:xfrm>
        </p:spPr>
        <p:txBody>
          <a:bodyPr/>
          <a:lstStyle/>
          <a:p>
            <a:r>
              <a:rPr lang="en-GB" dirty="0">
                <a:latin typeface="Arial" panose="020B0604020202020204" pitchFamily="34" charset="0"/>
                <a:cs typeface="Arial" panose="020B0604020202020204" pitchFamily="34" charset="0"/>
              </a:rPr>
              <a:t>Chart 2.16: Investment intentions have weakened further</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Survey indicators of investment intentions </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Surveys of investment intentions have fallen over 2022.">
            <a:extLst>
              <a:ext uri="{FF2B5EF4-FFF2-40B4-BE49-F238E27FC236}">
                <a16:creationId xmlns:a16="http://schemas.microsoft.com/office/drawing/2014/main" id="{644FBE0F-AF73-44A3-A95A-29B4FC9C40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7290" y="1785600"/>
            <a:ext cx="9677420" cy="4142240"/>
          </a:xfrm>
          <a:prstGeom prst="rect">
            <a:avLst/>
          </a:prstGeom>
        </p:spPr>
      </p:pic>
    </p:spTree>
    <p:extLst>
      <p:ext uri="{BB962C8B-B14F-4D97-AF65-F5344CB8AC3E}">
        <p14:creationId xmlns:p14="http://schemas.microsoft.com/office/powerpoint/2010/main" val="16554396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304900" cy="1377693"/>
          </a:xfrm>
        </p:spPr>
        <p:txBody>
          <a:bodyPr/>
          <a:lstStyle/>
          <a:p>
            <a:r>
              <a:rPr lang="en-GB" dirty="0">
                <a:latin typeface="Arial" panose="020B0604020202020204" pitchFamily="34" charset="0"/>
                <a:cs typeface="Arial" panose="020B0604020202020204" pitchFamily="34" charset="0"/>
              </a:rPr>
              <a:t>Chart 2.17:  Employment growth has slowed reflecting the past slowdown in GDP growth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Annual LFS employment and GDP growth </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Both GDP and employment growth have slowed in 2022.">
            <a:extLst>
              <a:ext uri="{FF2B5EF4-FFF2-40B4-BE49-F238E27FC236}">
                <a16:creationId xmlns:a16="http://schemas.microsoft.com/office/drawing/2014/main" id="{6238EE9D-F148-419D-B41B-ABB918FAEAE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7290" y="2084400"/>
            <a:ext cx="9677420" cy="3188214"/>
          </a:xfrm>
          <a:prstGeom prst="rect">
            <a:avLst/>
          </a:prstGeom>
        </p:spPr>
      </p:pic>
    </p:spTree>
    <p:extLst>
      <p:ext uri="{BB962C8B-B14F-4D97-AF65-F5344CB8AC3E}">
        <p14:creationId xmlns:p14="http://schemas.microsoft.com/office/powerpoint/2010/main" val="38819149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912814"/>
          </a:xfrm>
        </p:spPr>
        <p:txBody>
          <a:bodyPr/>
          <a:lstStyle/>
          <a:p>
            <a:r>
              <a:rPr lang="en-GB" dirty="0">
                <a:latin typeface="Arial" panose="020B0604020202020204" pitchFamily="34" charset="0"/>
                <a:cs typeface="Arial" panose="020B0604020202020204" pitchFamily="34" charset="0"/>
              </a:rPr>
              <a:t>Chart 2.18: Redundancies remain low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Indicators of redundancies </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The levels of redundancies and redundancy notifications remain low.">
            <a:extLst>
              <a:ext uri="{FF2B5EF4-FFF2-40B4-BE49-F238E27FC236}">
                <a16:creationId xmlns:a16="http://schemas.microsoft.com/office/drawing/2014/main" id="{D206BD13-41D3-418E-8EA7-63E0DFFEF31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7290" y="1785600"/>
            <a:ext cx="9677420" cy="4410465"/>
          </a:xfrm>
          <a:prstGeom prst="rect">
            <a:avLst/>
          </a:prstGeom>
        </p:spPr>
      </p:pic>
    </p:spTree>
    <p:extLst>
      <p:ext uri="{BB962C8B-B14F-4D97-AF65-F5344CB8AC3E}">
        <p14:creationId xmlns:p14="http://schemas.microsoft.com/office/powerpoint/2010/main" val="15385695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912814"/>
          </a:xfrm>
        </p:spPr>
        <p:txBody>
          <a:bodyPr/>
          <a:lstStyle/>
          <a:p>
            <a:r>
              <a:rPr lang="en-GB" dirty="0">
                <a:latin typeface="Arial" panose="020B0604020202020204" pitchFamily="34" charset="0"/>
                <a:cs typeface="Arial" panose="020B0604020202020204" pitchFamily="34" charset="0"/>
              </a:rPr>
              <a:t>Chart 2.1: GDP growth is expected be close to zero in Q4 and Q1, unemployment is projected to remain very low and inflation is expected to fall a little</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Near-term projections </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GDP growth is expected to be close to zero in the near term; unemployment is expected to remain low; and CPI inflation is expected to fall, albeit remaining elevated.">
            <a:extLst>
              <a:ext uri="{FF2B5EF4-FFF2-40B4-BE49-F238E27FC236}">
                <a16:creationId xmlns:a16="http://schemas.microsoft.com/office/drawing/2014/main" id="{748E186F-9BA1-4F09-85BE-66C59414E159}"/>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132059" y="1944104"/>
            <a:ext cx="3927882" cy="4651375"/>
          </a:xfrm>
          <a:prstGeom prst="rect">
            <a:avLst/>
          </a:prstGeom>
        </p:spPr>
      </p:pic>
    </p:spTree>
    <p:extLst>
      <p:ext uri="{BB962C8B-B14F-4D97-AF65-F5344CB8AC3E}">
        <p14:creationId xmlns:p14="http://schemas.microsoft.com/office/powerpoint/2010/main" val="35196497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1293470" cy="1347216"/>
          </a:xfrm>
        </p:spPr>
        <p:txBody>
          <a:bodyPr/>
          <a:lstStyle/>
          <a:p>
            <a:r>
              <a:rPr lang="en-GB" dirty="0">
                <a:latin typeface="Arial" panose="020B0604020202020204" pitchFamily="34" charset="0"/>
                <a:cs typeface="Arial" panose="020B0604020202020204" pitchFamily="34" charset="0"/>
              </a:rPr>
              <a:t>Chart 2.19: CPI inflation rose to around 11% in 2022 Q4, but is expected to fall back to around 8% by 2023 Q2</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CPI inflation </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Inflation is expected to continue to fall in the near term, mainly due to energy prices.">
            <a:extLst>
              <a:ext uri="{FF2B5EF4-FFF2-40B4-BE49-F238E27FC236}">
                <a16:creationId xmlns:a16="http://schemas.microsoft.com/office/drawing/2014/main" id="{39C199F5-CC2A-4400-94F9-A812E51DFAB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7290" y="2084400"/>
            <a:ext cx="9677420" cy="3825248"/>
          </a:xfrm>
          <a:prstGeom prst="rect">
            <a:avLst/>
          </a:prstGeom>
        </p:spPr>
      </p:pic>
    </p:spTree>
    <p:extLst>
      <p:ext uri="{BB962C8B-B14F-4D97-AF65-F5344CB8AC3E}">
        <p14:creationId xmlns:p14="http://schemas.microsoft.com/office/powerpoint/2010/main" val="40914150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231382"/>
          </a:xfrm>
        </p:spPr>
        <p:txBody>
          <a:bodyPr/>
          <a:lstStyle/>
          <a:p>
            <a:r>
              <a:rPr lang="en-GB" dirty="0">
                <a:latin typeface="Arial" panose="020B0604020202020204" pitchFamily="34" charset="0"/>
                <a:cs typeface="Arial" panose="020B0604020202020204" pitchFamily="34" charset="0"/>
              </a:rPr>
              <a:t>Chart 2.20: While core goods inflation has eased, core services inflation has strengthened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Core goods and core services inflation </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Core goods inflation has been slowing since April 2022, while core services inflation has been on a steady upward trend.">
            <a:extLst>
              <a:ext uri="{FF2B5EF4-FFF2-40B4-BE49-F238E27FC236}">
                <a16:creationId xmlns:a16="http://schemas.microsoft.com/office/drawing/2014/main" id="{1DDA2948-0132-44F1-A630-5F14E080326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7422" y="2084400"/>
            <a:ext cx="9137156" cy="4449148"/>
          </a:xfrm>
          <a:prstGeom prst="rect">
            <a:avLst/>
          </a:prstGeom>
        </p:spPr>
      </p:pic>
    </p:spTree>
    <p:extLst>
      <p:ext uri="{BB962C8B-B14F-4D97-AF65-F5344CB8AC3E}">
        <p14:creationId xmlns:p14="http://schemas.microsoft.com/office/powerpoint/2010/main" val="3376480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1163168" cy="912814"/>
          </a:xfrm>
        </p:spPr>
        <p:txBody>
          <a:bodyPr/>
          <a:lstStyle/>
          <a:p>
            <a:r>
              <a:rPr lang="en-GB" dirty="0">
                <a:latin typeface="Arial" panose="020B0604020202020204" pitchFamily="34" charset="0"/>
                <a:cs typeface="Arial" panose="020B0604020202020204" pitchFamily="34" charset="0"/>
              </a:rPr>
              <a:t>Chart 2.21: Annual private sector regular pay growth has risen above 7%</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Private sector regular pay growth </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The three month on three month annualised growth rate in private sector regular pay was in line with the three month on a year earlier growth rate in November.">
            <a:extLst>
              <a:ext uri="{FF2B5EF4-FFF2-40B4-BE49-F238E27FC236}">
                <a16:creationId xmlns:a16="http://schemas.microsoft.com/office/drawing/2014/main" id="{9606DF94-0C8E-481F-BE70-6191C6D3810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7290" y="1785600"/>
            <a:ext cx="9677420" cy="4078232"/>
          </a:xfrm>
          <a:prstGeom prst="rect">
            <a:avLst/>
          </a:prstGeom>
        </p:spPr>
      </p:pic>
    </p:spTree>
    <p:extLst>
      <p:ext uri="{BB962C8B-B14F-4D97-AF65-F5344CB8AC3E}">
        <p14:creationId xmlns:p14="http://schemas.microsoft.com/office/powerpoint/2010/main" val="37506626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1211936" cy="1322832"/>
          </a:xfrm>
        </p:spPr>
        <p:txBody>
          <a:bodyPr/>
          <a:lstStyle/>
          <a:p>
            <a:r>
              <a:rPr lang="en-GB" dirty="0">
                <a:latin typeface="Arial" panose="020B0604020202020204" pitchFamily="34" charset="0"/>
                <a:cs typeface="Arial" panose="020B0604020202020204" pitchFamily="34" charset="0"/>
              </a:rPr>
              <a:t>Chart 2.22: Models suggest that the high inflation environment has been the most important factor driving the recent strength in nominal pay growth</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annual private sector regular pay growth </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Over the past year, rising short-term inflation expectations, and to a lesser extent labour market slack, have driven higher pay growth.">
            <a:extLst>
              <a:ext uri="{FF2B5EF4-FFF2-40B4-BE49-F238E27FC236}">
                <a16:creationId xmlns:a16="http://schemas.microsoft.com/office/drawing/2014/main" id="{4FDAB97D-0678-4D9E-B1D9-2083F7FBCE9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7290" y="2052000"/>
            <a:ext cx="9677420" cy="4459233"/>
          </a:xfrm>
          <a:prstGeom prst="rect">
            <a:avLst/>
          </a:prstGeom>
        </p:spPr>
      </p:pic>
    </p:spTree>
    <p:extLst>
      <p:ext uri="{BB962C8B-B14F-4D97-AF65-F5344CB8AC3E}">
        <p14:creationId xmlns:p14="http://schemas.microsoft.com/office/powerpoint/2010/main" val="37549169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912814"/>
          </a:xfrm>
        </p:spPr>
        <p:txBody>
          <a:bodyPr/>
          <a:lstStyle/>
          <a:p>
            <a:r>
              <a:rPr lang="en-GB" dirty="0">
                <a:latin typeface="Arial" panose="020B0604020202020204" pitchFamily="34" charset="0"/>
                <a:cs typeface="Arial" panose="020B0604020202020204" pitchFamily="34" charset="0"/>
              </a:rPr>
              <a:t>Chart 2.23: Some indicators of pay growth have levelled off or fallen</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Indicators of annual pay growth </a:t>
            </a:r>
            <a:r>
              <a:rPr lang="en-GB" b="0" baseline="30000" dirty="0">
                <a:latin typeface="Arial" panose="020B0604020202020204" pitchFamily="34" charset="0"/>
                <a:cs typeface="Arial" panose="020B0604020202020204" pitchFamily="34" charset="0"/>
              </a:rPr>
              <a:t>(a) (b)</a:t>
            </a:r>
            <a:r>
              <a:rPr lang="en-GB" b="0" dirty="0">
                <a:latin typeface="Arial" panose="020B0604020202020204" pitchFamily="34" charset="0"/>
                <a:cs typeface="Arial" panose="020B0604020202020204" pitchFamily="34" charset="0"/>
              </a:rPr>
              <a:t> </a:t>
            </a:r>
          </a:p>
        </p:txBody>
      </p:sp>
      <p:pic>
        <p:nvPicPr>
          <p:cNvPr id="5" name="Picture 4" descr="Some indicators of pay growth have either been broadly flat or fallen in recent months.">
            <a:extLst>
              <a:ext uri="{FF2B5EF4-FFF2-40B4-BE49-F238E27FC236}">
                <a16:creationId xmlns:a16="http://schemas.microsoft.com/office/drawing/2014/main" id="{84403578-4B21-0538-0E65-1E5B2116795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7290" y="1607475"/>
            <a:ext cx="9677420" cy="4712218"/>
          </a:xfrm>
          <a:prstGeom prst="rect">
            <a:avLst/>
          </a:prstGeom>
        </p:spPr>
      </p:pic>
    </p:spTree>
    <p:extLst>
      <p:ext uri="{BB962C8B-B14F-4D97-AF65-F5344CB8AC3E}">
        <p14:creationId xmlns:p14="http://schemas.microsoft.com/office/powerpoint/2010/main" val="30570897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1247750" cy="912814"/>
          </a:xfrm>
        </p:spPr>
        <p:txBody>
          <a:bodyPr/>
          <a:lstStyle/>
          <a:p>
            <a:r>
              <a:rPr lang="en-GB" dirty="0">
                <a:latin typeface="Arial" panose="020B0604020202020204" pitchFamily="34" charset="0"/>
                <a:cs typeface="Arial" panose="020B0604020202020204" pitchFamily="34" charset="0"/>
              </a:rPr>
              <a:t>Chart 2.24: Previous sharp increases in prices are dropping out of the annual comparison and are expected to be replaced by less sharp increases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CPI inflation </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The monthly CPI inflation rates over the coming six months are lower than the monthly rates at the beginning of 2022, and are expected to push down on the annual rate of CPI inflation.">
            <a:extLst>
              <a:ext uri="{FF2B5EF4-FFF2-40B4-BE49-F238E27FC236}">
                <a16:creationId xmlns:a16="http://schemas.microsoft.com/office/drawing/2014/main" id="{6847D4C4-713B-490C-90D7-BB44DEA3FEF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7290" y="2084400"/>
            <a:ext cx="9677420" cy="4078232"/>
          </a:xfrm>
          <a:prstGeom prst="rect">
            <a:avLst/>
          </a:prstGeom>
        </p:spPr>
      </p:pic>
    </p:spTree>
    <p:extLst>
      <p:ext uri="{BB962C8B-B14F-4D97-AF65-F5344CB8AC3E}">
        <p14:creationId xmlns:p14="http://schemas.microsoft.com/office/powerpoint/2010/main" val="20661137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1087730" cy="1371600"/>
          </a:xfrm>
        </p:spPr>
        <p:txBody>
          <a:bodyPr/>
          <a:lstStyle/>
          <a:p>
            <a:r>
              <a:rPr lang="en-GB" dirty="0">
                <a:latin typeface="Arial" panose="020B0604020202020204" pitchFamily="34" charset="0"/>
                <a:cs typeface="Arial" panose="020B0604020202020204" pitchFamily="34" charset="0"/>
              </a:rPr>
              <a:t>Chart 2.25: Medium-term measures of inflation expectations have fallen but remain above historical averages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Household and financial market-based measures of medium-term inflation expectations </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Some household and financial market based measures of medium-term inflation expectations have eased from recent highs but remain above their historical averages.">
            <a:extLst>
              <a:ext uri="{FF2B5EF4-FFF2-40B4-BE49-F238E27FC236}">
                <a16:creationId xmlns:a16="http://schemas.microsoft.com/office/drawing/2014/main" id="{4E40E2C4-4D37-493A-AF56-81890BC788F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7290" y="2403344"/>
            <a:ext cx="9677420" cy="3825248"/>
          </a:xfrm>
          <a:prstGeom prst="rect">
            <a:avLst/>
          </a:prstGeom>
        </p:spPr>
      </p:pic>
    </p:spTree>
    <p:extLst>
      <p:ext uri="{BB962C8B-B14F-4D97-AF65-F5344CB8AC3E}">
        <p14:creationId xmlns:p14="http://schemas.microsoft.com/office/powerpoint/2010/main" val="6722696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296" y="3467009"/>
            <a:ext cx="11279504" cy="1538287"/>
          </a:xfrm>
        </p:spPr>
        <p:txBody>
          <a:bodyPr/>
          <a:lstStyle/>
          <a:p>
            <a:r>
              <a:rPr lang="en-GB" dirty="0"/>
              <a:t>Box C: Agents’ update on business conditions</a:t>
            </a:r>
            <a:endParaRPr lang="en-GB" dirty="0">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11"/>
          </p:nvPr>
        </p:nvSpPr>
        <p:spPr/>
        <p:txBody>
          <a:bodyPr/>
          <a:lstStyle/>
          <a:p>
            <a:r>
              <a:rPr lang="en-GB"/>
              <a:t>Insert document classification (edit via 'Header &amp; Footer')</a:t>
            </a:r>
          </a:p>
        </p:txBody>
      </p:sp>
    </p:spTree>
    <p:extLst>
      <p:ext uri="{BB962C8B-B14F-4D97-AF65-F5344CB8AC3E}">
        <p14:creationId xmlns:p14="http://schemas.microsoft.com/office/powerpoint/2010/main" val="3464242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736448" cy="1554480"/>
          </a:xfrm>
        </p:spPr>
        <p:txBody>
          <a:bodyPr/>
          <a:lstStyle/>
          <a:p>
            <a:r>
              <a:rPr lang="en-GB" dirty="0">
                <a:latin typeface="Arial" panose="020B0604020202020204" pitchFamily="34" charset="0"/>
                <a:cs typeface="Arial" panose="020B0604020202020204" pitchFamily="34" charset="0"/>
              </a:rPr>
              <a:t>Chart A: Respondents to the Agents’ pay survey expect pay settlements in 2023 to be broadly similar to 2022</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Pay settlements </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Chart shows respondents expect their average pay settlement in 2023 to be broadly similar to, albeit slightly higher than, their average pay settlement in 2022.">
            <a:extLst>
              <a:ext uri="{FF2B5EF4-FFF2-40B4-BE49-F238E27FC236}">
                <a16:creationId xmlns:a16="http://schemas.microsoft.com/office/drawing/2014/main" id="{BD88CD96-88A3-441E-9B9B-E3CBD3F2447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9220" y="2084400"/>
            <a:ext cx="9433560" cy="4450858"/>
          </a:xfrm>
          <a:prstGeom prst="rect">
            <a:avLst/>
          </a:prstGeom>
        </p:spPr>
      </p:pic>
    </p:spTree>
    <p:extLst>
      <p:ext uri="{BB962C8B-B14F-4D97-AF65-F5344CB8AC3E}">
        <p14:creationId xmlns:p14="http://schemas.microsoft.com/office/powerpoint/2010/main" val="15362150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1122020" cy="1469136"/>
          </a:xfrm>
        </p:spPr>
        <p:txBody>
          <a:bodyPr/>
          <a:lstStyle/>
          <a:p>
            <a:r>
              <a:rPr lang="en-GB" dirty="0">
                <a:latin typeface="Arial" panose="020B0604020202020204" pitchFamily="34" charset="0"/>
                <a:cs typeface="Arial" panose="020B0604020202020204" pitchFamily="34" charset="0"/>
              </a:rPr>
              <a:t>Chart B: Current inflation expected to be the main driver of pay settlements in 2023</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Factors affecting pay settlements in 2023 </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Chart shows respondents expect inflation and market/industry pay changes to be the main drivers of their pay settlements this year.">
            <a:extLst>
              <a:ext uri="{FF2B5EF4-FFF2-40B4-BE49-F238E27FC236}">
                <a16:creationId xmlns:a16="http://schemas.microsoft.com/office/drawing/2014/main" id="{FA43C71E-829A-4DBE-B260-7531C751F8A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40130" y="1642598"/>
            <a:ext cx="6229550" cy="5018956"/>
          </a:xfrm>
          <a:prstGeom prst="rect">
            <a:avLst/>
          </a:prstGeom>
        </p:spPr>
      </p:pic>
    </p:spTree>
    <p:extLst>
      <p:ext uri="{BB962C8B-B14F-4D97-AF65-F5344CB8AC3E}">
        <p14:creationId xmlns:p14="http://schemas.microsoft.com/office/powerpoint/2010/main" val="3589283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FF8031-BF27-4810-82CD-C3255EE58B89}"/>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2.2: Global GDP growth continues to slow, and is expected to remain weak in 2023 Q1</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UK-weighted world GDP growth </a:t>
            </a:r>
            <a:r>
              <a:rPr lang="en-GB" b="0" baseline="30000" dirty="0">
                <a:latin typeface="Arial" panose="020B0604020202020204" pitchFamily="34" charset="0"/>
                <a:cs typeface="Arial" panose="020B0604020202020204" pitchFamily="34" charset="0"/>
              </a:rPr>
              <a:t>(a)</a:t>
            </a:r>
          </a:p>
        </p:txBody>
      </p:sp>
      <p:pic>
        <p:nvPicPr>
          <p:cNvPr id="4" name="Picture 3" descr="Four-quarter global GDP growth has been slowing, and is expected to remain weak in the near term.">
            <a:extLst>
              <a:ext uri="{FF2B5EF4-FFF2-40B4-BE49-F238E27FC236}">
                <a16:creationId xmlns:a16="http://schemas.microsoft.com/office/drawing/2014/main" id="{A0B18959-31B4-458A-9517-B71E7F3DDC4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5766" y="2137284"/>
            <a:ext cx="9680468" cy="3185166"/>
          </a:xfrm>
          <a:prstGeom prst="rect">
            <a:avLst/>
          </a:prstGeom>
        </p:spPr>
      </p:pic>
    </p:spTree>
    <p:extLst>
      <p:ext uri="{BB962C8B-B14F-4D97-AF65-F5344CB8AC3E}">
        <p14:creationId xmlns:p14="http://schemas.microsoft.com/office/powerpoint/2010/main" val="36602311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602EFD-31D5-45C8-AFB8-48517DA36026}"/>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2.3: Gas spot and futures prices have fallen since November</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International wholesale gas spot and futures prices </a:t>
            </a:r>
            <a:r>
              <a:rPr lang="en-GB" b="0" baseline="30000" dirty="0">
                <a:latin typeface="Arial" panose="020B0604020202020204" pitchFamily="34" charset="0"/>
                <a:cs typeface="Arial" panose="020B0604020202020204" pitchFamily="34" charset="0"/>
              </a:rPr>
              <a:t>(a)</a:t>
            </a:r>
          </a:p>
        </p:txBody>
      </p:sp>
      <p:pic>
        <p:nvPicPr>
          <p:cNvPr id="4" name="Picture 3" descr="European and UK gas spot prices have fallen sharply since the November Report. &#10;">
            <a:extLst>
              <a:ext uri="{FF2B5EF4-FFF2-40B4-BE49-F238E27FC236}">
                <a16:creationId xmlns:a16="http://schemas.microsoft.com/office/drawing/2014/main" id="{ECAF6DF9-06BC-4A3C-8D95-F99DD3B51D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5766" y="1785140"/>
            <a:ext cx="9680468" cy="3758192"/>
          </a:xfrm>
          <a:prstGeom prst="rect">
            <a:avLst/>
          </a:prstGeom>
        </p:spPr>
      </p:pic>
    </p:spTree>
    <p:extLst>
      <p:ext uri="{BB962C8B-B14F-4D97-AF65-F5344CB8AC3E}">
        <p14:creationId xmlns:p14="http://schemas.microsoft.com/office/powerpoint/2010/main" val="24137654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602EFD-31D5-45C8-AFB8-48517DA36026}"/>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2.4: Oil prices have fallen since November</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US dollar commodity prices </a:t>
            </a:r>
            <a:r>
              <a:rPr lang="en-GB" b="0" baseline="30000" dirty="0">
                <a:latin typeface="Arial" panose="020B0604020202020204" pitchFamily="34" charset="0"/>
                <a:cs typeface="Arial" panose="020B0604020202020204" pitchFamily="34" charset="0"/>
              </a:rPr>
              <a:t>(a)</a:t>
            </a:r>
            <a:br>
              <a:rPr lang="en-GB" dirty="0">
                <a:latin typeface="Arial" panose="020B0604020202020204" pitchFamily="34" charset="0"/>
                <a:cs typeface="Arial" panose="020B0604020202020204" pitchFamily="34" charset="0"/>
              </a:rPr>
            </a:br>
            <a:endParaRPr lang="en-GB" dirty="0">
              <a:latin typeface="Arial" panose="020B0604020202020204" pitchFamily="34" charset="0"/>
              <a:cs typeface="Arial" panose="020B0604020202020204" pitchFamily="34" charset="0"/>
            </a:endParaRPr>
          </a:p>
        </p:txBody>
      </p:sp>
      <p:pic>
        <p:nvPicPr>
          <p:cNvPr id="4" name="Picture 3" descr="Oil prices have fallen since the November Report, while metals prices have risen and agricultural goods prices are broadly unchanged.">
            <a:extLst>
              <a:ext uri="{FF2B5EF4-FFF2-40B4-BE49-F238E27FC236}">
                <a16:creationId xmlns:a16="http://schemas.microsoft.com/office/drawing/2014/main" id="{62B461D2-6A66-4126-A720-84925BBB4C2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5766" y="1785600"/>
            <a:ext cx="9680468" cy="4093472"/>
          </a:xfrm>
          <a:prstGeom prst="rect">
            <a:avLst/>
          </a:prstGeom>
        </p:spPr>
      </p:pic>
    </p:spTree>
    <p:extLst>
      <p:ext uri="{BB962C8B-B14F-4D97-AF65-F5344CB8AC3E}">
        <p14:creationId xmlns:p14="http://schemas.microsoft.com/office/powerpoint/2010/main" val="34979915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602EFD-31D5-45C8-AFB8-48517DA36026}"/>
              </a:ext>
            </a:extLst>
          </p:cNvPr>
          <p:cNvSpPr>
            <a:spLocks noGrp="1"/>
          </p:cNvSpPr>
          <p:nvPr>
            <p:ph type="title"/>
          </p:nvPr>
        </p:nvSpPr>
        <p:spPr>
          <a:xfrm>
            <a:off x="468000" y="457200"/>
            <a:ext cx="10581492" cy="912814"/>
          </a:xfrm>
        </p:spPr>
        <p:txBody>
          <a:bodyPr/>
          <a:lstStyle/>
          <a:p>
            <a:r>
              <a:rPr lang="en-GB" dirty="0">
                <a:latin typeface="Arial" panose="020B0604020202020204" pitchFamily="34" charset="0"/>
                <a:cs typeface="Arial" panose="020B0604020202020204" pitchFamily="34" charset="0"/>
              </a:rPr>
              <a:t>Chart 2.5: Supply-chain pressures have eased across most regions since November</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Indicators of supply constraints </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The US, euro area and global supply constraints indices have fallen since the November Report. However, the index for China has risen.">
            <a:extLst>
              <a:ext uri="{FF2B5EF4-FFF2-40B4-BE49-F238E27FC236}">
                <a16:creationId xmlns:a16="http://schemas.microsoft.com/office/drawing/2014/main" id="{3218FBB8-5364-4B38-A985-9241380542A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5766" y="2084400"/>
            <a:ext cx="9680468" cy="4105664"/>
          </a:xfrm>
          <a:prstGeom prst="rect">
            <a:avLst/>
          </a:prstGeom>
        </p:spPr>
      </p:pic>
    </p:spTree>
    <p:extLst>
      <p:ext uri="{BB962C8B-B14F-4D97-AF65-F5344CB8AC3E}">
        <p14:creationId xmlns:p14="http://schemas.microsoft.com/office/powerpoint/2010/main" val="33893730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602EFD-31D5-45C8-AFB8-48517DA36026}"/>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2.6: Inflation remains elevated in the UK, US and euro area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annual consumer price inflation </a:t>
            </a:r>
            <a:r>
              <a:rPr lang="en-GB" b="0" baseline="30000" dirty="0">
                <a:latin typeface="Arial" panose="020B0604020202020204" pitchFamily="34" charset="0"/>
                <a:cs typeface="Arial" panose="020B0604020202020204" pitchFamily="34" charset="0"/>
              </a:rPr>
              <a:t>(a)</a:t>
            </a:r>
          </a:p>
        </p:txBody>
      </p:sp>
      <p:pic>
        <p:nvPicPr>
          <p:cNvPr id="4" name="Picture 3" descr="Although inflation has fallen a little recently in the UK, euro area and US, it remains elevated.">
            <a:extLst>
              <a:ext uri="{FF2B5EF4-FFF2-40B4-BE49-F238E27FC236}">
                <a16:creationId xmlns:a16="http://schemas.microsoft.com/office/drawing/2014/main" id="{74A341A4-1AA5-4411-847F-50A5B8148BD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5766" y="1661373"/>
            <a:ext cx="9680468" cy="4779274"/>
          </a:xfrm>
          <a:prstGeom prst="rect">
            <a:avLst/>
          </a:prstGeom>
        </p:spPr>
      </p:pic>
    </p:spTree>
    <p:extLst>
      <p:ext uri="{BB962C8B-B14F-4D97-AF65-F5344CB8AC3E}">
        <p14:creationId xmlns:p14="http://schemas.microsoft.com/office/powerpoint/2010/main" val="33467884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602EFD-31D5-45C8-AFB8-48517DA36026}"/>
              </a:ext>
            </a:extLst>
          </p:cNvPr>
          <p:cNvSpPr>
            <a:spLocks noGrp="1"/>
          </p:cNvSpPr>
          <p:nvPr>
            <p:ph type="title"/>
          </p:nvPr>
        </p:nvSpPr>
        <p:spPr>
          <a:xfrm>
            <a:off x="467999" y="457200"/>
            <a:ext cx="10950571" cy="912814"/>
          </a:xfrm>
        </p:spPr>
        <p:txBody>
          <a:bodyPr/>
          <a:lstStyle/>
          <a:p>
            <a:r>
              <a:rPr lang="en-GB" dirty="0">
                <a:latin typeface="Arial" panose="020B0604020202020204" pitchFamily="34" charset="0"/>
                <a:cs typeface="Arial" panose="020B0604020202020204" pitchFamily="34" charset="0"/>
              </a:rPr>
              <a:t>Chart 2.7: Financial markets expect further increases in policy rates across the UK, US and euro area, although rate expectations beyond this year have fallen</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International forward interest rates </a:t>
            </a:r>
            <a:r>
              <a:rPr lang="en-GB" b="0" baseline="30000" dirty="0">
                <a:latin typeface="Arial" panose="020B0604020202020204" pitchFamily="34" charset="0"/>
                <a:cs typeface="Arial" panose="020B0604020202020204" pitchFamily="34" charset="0"/>
              </a:rPr>
              <a:t>(a)</a:t>
            </a:r>
          </a:p>
        </p:txBody>
      </p:sp>
      <p:pic>
        <p:nvPicPr>
          <p:cNvPr id="4" name="Picture 3" descr="The market-implied paths of policy rates in the UK, US and euro area are lower than at the time of the November Report at the three-year horizon.">
            <a:extLst>
              <a:ext uri="{FF2B5EF4-FFF2-40B4-BE49-F238E27FC236}">
                <a16:creationId xmlns:a16="http://schemas.microsoft.com/office/drawing/2014/main" id="{95809E95-10BB-4222-B916-3DC7C2C8C19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5766" y="2390587"/>
            <a:ext cx="9680468" cy="3505207"/>
          </a:xfrm>
          <a:prstGeom prst="rect">
            <a:avLst/>
          </a:prstGeom>
        </p:spPr>
      </p:pic>
    </p:spTree>
    <p:extLst>
      <p:ext uri="{BB962C8B-B14F-4D97-AF65-F5344CB8AC3E}">
        <p14:creationId xmlns:p14="http://schemas.microsoft.com/office/powerpoint/2010/main" val="38570696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602EFD-31D5-45C8-AFB8-48517DA36026}"/>
              </a:ext>
            </a:extLst>
          </p:cNvPr>
          <p:cNvSpPr>
            <a:spLocks noGrp="1"/>
          </p:cNvSpPr>
          <p:nvPr>
            <p:ph type="title"/>
          </p:nvPr>
        </p:nvSpPr>
        <p:spPr>
          <a:xfrm>
            <a:off x="468000" y="457200"/>
            <a:ext cx="10970849" cy="912814"/>
          </a:xfrm>
        </p:spPr>
        <p:txBody>
          <a:bodyPr/>
          <a:lstStyle/>
          <a:p>
            <a:r>
              <a:rPr lang="en-GB" dirty="0">
                <a:latin typeface="Arial" panose="020B0604020202020204" pitchFamily="34" charset="0"/>
                <a:cs typeface="Arial" panose="020B0604020202020204" pitchFamily="34" charset="0"/>
              </a:rPr>
              <a:t>Chart 2.8: Average quoted rates on new mortgages have risen in 2022</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Average quoted rates on two-year fixed-rate mortgages, a two-year fixed-rate savings bond and the two-year OIS rate </a:t>
            </a:r>
            <a:r>
              <a:rPr lang="en-GB" b="0" baseline="30000" dirty="0">
                <a:latin typeface="Arial" panose="020B0604020202020204" pitchFamily="34" charset="0"/>
                <a:cs typeface="Arial" panose="020B0604020202020204" pitchFamily="34" charset="0"/>
              </a:rPr>
              <a:t>(a)</a:t>
            </a:r>
          </a:p>
        </p:txBody>
      </p:sp>
      <p:pic>
        <p:nvPicPr>
          <p:cNvPr id="4" name="Picture 3" descr="Interest rates on mortgages and household savings products have risen over the past year. ">
            <a:extLst>
              <a:ext uri="{FF2B5EF4-FFF2-40B4-BE49-F238E27FC236}">
                <a16:creationId xmlns:a16="http://schemas.microsoft.com/office/drawing/2014/main" id="{B6134A22-EFFD-435C-888E-6EE0647422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5766" y="2084400"/>
            <a:ext cx="9680468" cy="4105664"/>
          </a:xfrm>
          <a:prstGeom prst="rect">
            <a:avLst/>
          </a:prstGeom>
        </p:spPr>
      </p:pic>
    </p:spTree>
    <p:extLst>
      <p:ext uri="{BB962C8B-B14F-4D97-AF65-F5344CB8AC3E}">
        <p14:creationId xmlns:p14="http://schemas.microsoft.com/office/powerpoint/2010/main" val="861651597"/>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2049</TotalTime>
  <Words>3041</Words>
  <Application>Microsoft Office PowerPoint</Application>
  <PresentationFormat>Widescreen</PresentationFormat>
  <Paragraphs>103</Paragraphs>
  <Slides>29</Slides>
  <Notes>27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29</vt:i4>
      </vt:variant>
    </vt:vector>
  </HeadingPairs>
  <TitlesOfParts>
    <vt:vector size="33" baseType="lpstr">
      <vt:lpstr>Arial</vt:lpstr>
      <vt:lpstr>Calibri</vt:lpstr>
      <vt:lpstr>Century Gothic</vt:lpstr>
      <vt:lpstr>Bank LINKS Template</vt:lpstr>
      <vt:lpstr>PowerPoint Presentation</vt:lpstr>
      <vt:lpstr>Chart 2.1: GDP growth is expected be close to zero in Q4 and Q1, unemployment is projected to remain very low and inflation is expected to fall a little Near-term projections (a) </vt:lpstr>
      <vt:lpstr>Chart 2.2: Global GDP growth continues to slow, and is expected to remain weak in 2023 Q1 UK-weighted world GDP growth (a)</vt:lpstr>
      <vt:lpstr>Chart 2.3: Gas spot and futures prices have fallen since November International wholesale gas spot and futures prices (a)</vt:lpstr>
      <vt:lpstr>Chart 2.4: Oil prices have fallen since November US dollar commodity prices (a) </vt:lpstr>
      <vt:lpstr>Chart 2.5: Supply-chain pressures have eased across most regions since November Indicators of supply constraints (a) </vt:lpstr>
      <vt:lpstr>Chart 2.6: Inflation remains elevated in the UK, US and euro area  Contributions to annual consumer price inflation (a)</vt:lpstr>
      <vt:lpstr>Chart 2.7: Financial markets expect further increases in policy rates across the UK, US and euro area, although rate expectations beyond this year have fallen International forward interest rates (a)</vt:lpstr>
      <vt:lpstr>Chart 2.8: Average quoted rates on new mortgages have risen in 2022 Average quoted rates on two-year fixed-rate mortgages, a two-year fixed-rate savings bond and the two-year OIS rate (a)</vt:lpstr>
      <vt:lpstr>Chart 2.9: Indicators of UK house prices have begun to fall after sharp rises during the pandemic House price indices (a)</vt:lpstr>
      <vt:lpstr>Chart 2.10: The interest rates on new bank loans to UK companies have increased over the course of 2022 Average effective interest rate on new loans (a)</vt:lpstr>
      <vt:lpstr>Chart 2.11: GDP is expected to be broadly flat in 2022 Q4 and 2023 Q1 Contributions to quarterly GDP growth (a) </vt:lpstr>
      <vt:lpstr>Chart 2.12: Survey indicators are consistent with a small fall in GDP Survey indicators of UK output growth (a) </vt:lpstr>
      <vt:lpstr>Chart 2.13: Real household income growth has slowed since the beginning of 2021 and is expected to fall further in the near term reflecting high energy prices Four-quarter real household income growth (a) </vt:lpstr>
      <vt:lpstr>Chart 2.14: Since October 2022, the demand for gas for a given temperature has been lower than in previous years, probably reflecting higher energy costs Weekly domestic demand for gas (a) </vt:lpstr>
      <vt:lpstr>Chart 2.15: The flow into household deposits has been close to historical averages recently, having been well above this during the pandemic Net flow of household deposits (a) </vt:lpstr>
      <vt:lpstr>Chart 2.16: Investment intentions have weakened further Survey indicators of investment intentions (a) </vt:lpstr>
      <vt:lpstr>Chart 2.17:  Employment growth has slowed reflecting the past slowdown in GDP growth  Annual LFS employment and GDP growth (a) </vt:lpstr>
      <vt:lpstr>Chart 2.18: Redundancies remain low  Indicators of redundancies (a) </vt:lpstr>
      <vt:lpstr>Chart 2.19: CPI inflation rose to around 11% in 2022 Q4, but is expected to fall back to around 8% by 2023 Q2 Contributions to CPI inflation (a) </vt:lpstr>
      <vt:lpstr>Chart 2.20: While core goods inflation has eased, core services inflation has strengthened  Core goods and core services inflation (a) </vt:lpstr>
      <vt:lpstr>Chart 2.21: Annual private sector regular pay growth has risen above 7% Private sector regular pay growth (a) </vt:lpstr>
      <vt:lpstr>Chart 2.22: Models suggest that the high inflation environment has been the most important factor driving the recent strength in nominal pay growth Contributions to annual private sector regular pay growth (a) </vt:lpstr>
      <vt:lpstr>Chart 2.23: Some indicators of pay growth have levelled off or fallen Indicators of annual pay growth (a) (b) </vt:lpstr>
      <vt:lpstr>Chart 2.24: Previous sharp increases in prices are dropping out of the annual comparison and are expected to be replaced by less sharp increases CPI inflation (a) </vt:lpstr>
      <vt:lpstr>Chart 2.25: Medium-term measures of inflation expectations have fallen but remain above historical averages Household and financial market-based measures of medium-term inflation expectations (a) </vt:lpstr>
      <vt:lpstr>Box C: Agents’ update on business conditions</vt:lpstr>
      <vt:lpstr>Chart A: Respondents to the Agents’ pay survey expect pay settlements in 2023 to be broadly similar to 2022 Pay settlements (a) </vt:lpstr>
      <vt:lpstr>Chart B: Current inflation expected to be the main driver of pay settlements in 2023 Factors affecting pay settlements in 2023 (a)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February 2023</dc:title>
  <dc:subject>Section 2: Current economic conditions</dc:subject>
  <dc:creator>Bank of England</dc:creator>
  <cp:lastModifiedBy>Lowe, Paul</cp:lastModifiedBy>
  <cp:revision>127</cp:revision>
  <dcterms:created xsi:type="dcterms:W3CDTF">2022-03-15T15:50:20Z</dcterms:created>
  <dcterms:modified xsi:type="dcterms:W3CDTF">2023-03-15T15:06:34Z</dcterms:modified>
</cp:coreProperties>
</file>