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1"/>
  </p:notesMasterIdLst>
  <p:sldIdLst>
    <p:sldId id="415" r:id="rId2"/>
    <p:sldId id="428" r:id="rId3"/>
    <p:sldId id="429" r:id="rId4"/>
    <p:sldId id="430" r:id="rId5"/>
    <p:sldId id="431" r:id="rId6"/>
    <p:sldId id="432" r:id="rId7"/>
    <p:sldId id="433" r:id="rId8"/>
    <p:sldId id="434" r:id="rId9"/>
    <p:sldId id="435"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7272" autoAdjust="0"/>
    <p:restoredTop sz="77150" autoAdjust="0"/>
  </p:normalViewPr>
  <p:slideViewPr>
    <p:cSldViewPr snapToGrid="0" showGuides="1">
      <p:cViewPr varScale="1">
        <p:scale>
          <a:sx n="77" d="100"/>
          <a:sy n="77" d="100"/>
        </p:scale>
        <p:origin x="850" y="74"/>
      </p:cViewPr>
      <p:guideLst/>
    </p:cSldViewPr>
  </p:slideViewPr>
  <p:notesTextViewPr>
    <p:cViewPr>
      <p:scale>
        <a:sx n="3" d="2"/>
        <a:sy n="3" d="2"/>
      </p:scale>
      <p:origin x="0" y="0"/>
    </p:cViewPr>
  </p:notesTextViewPr>
  <p:sorterViewPr>
    <p:cViewPr>
      <p:scale>
        <a:sx n="110" d="100"/>
        <a:sy n="11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02/11/2022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23086722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Bloomberg Finance L.P. and Bank calculations.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 Spot price is the one-day forward price of UK natural gas. November 2022 curve is the seven working day average to 25 October 2022 and the August 2022 curve is the 15 working day average to 26 July 2022.</a:t>
            </a:r>
          </a:p>
        </p:txBody>
      </p:sp>
      <p:sp>
        <p:nvSpPr>
          <p:cNvPr id="4" name="Slide Number Placeholder 3"/>
          <p:cNvSpPr>
            <a:spLocks noGrp="1"/>
          </p:cNvSpPr>
          <p:nvPr>
            <p:ph type="sldNum" sz="quarter" idx="10"/>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24565833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ONS and Bank calculations.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 The last data point is for 2022 Q2 and the projections are for 2022 Q3 to 2023 Q1.</a:t>
            </a:r>
          </a:p>
          <a:p>
            <a:r>
              <a:rPr lang="en-GB" sz="1200" kern="1200" dirty="0" smtClean="0">
                <a:solidFill>
                  <a:schemeClr val="tx1"/>
                </a:solidFill>
                <a:effectLst/>
                <a:latin typeface="+mn-lt"/>
                <a:ea typeface="+mn-ea"/>
                <a:cs typeface="+mn-cs"/>
              </a:rPr>
              <a:t>(b) The projection period shows the share of energy spending based on expectations for energy prices and nominal post-tax household income. The aqua bars show how the share of spending on energy would have risen if utility prices were to increase in line with the August forecast, assuming no change in households’ energy consumption.</a:t>
            </a: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15986921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Bank of England, ONS and Bank calculations.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 See How broad-based is the increase in UK inflation? for full method, which is based on a similar model for the US created by the Federal Reserve. The size of the energy, food and core components bars reflect their weights in the sample of 438 items. Core components in this case include all components other than food and energy. The latest data points are for September 2022.</a:t>
            </a:r>
          </a:p>
        </p:txBody>
      </p:sp>
      <p:sp>
        <p:nvSpPr>
          <p:cNvPr id="4" name="Slide Number Placeholder 3"/>
          <p:cNvSpPr>
            <a:spLocks noGrp="1"/>
          </p:cNvSpPr>
          <p:nvPr>
            <p:ph type="sldNum" sz="quarter" idx="10"/>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40107717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DMP Survey and Bank calculations.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 Contributions are derived from firm-level regressions using DMP response data. Based on the question: ‘Looking back, from 12 months ago to now, what was the approximate percentage change in the average price you charge, considering all products and services?’. Other domestic factors include </a:t>
            </a:r>
            <a:r>
              <a:rPr lang="en-GB" sz="1200" kern="1200" dirty="0" err="1" smtClean="0">
                <a:solidFill>
                  <a:schemeClr val="tx1"/>
                </a:solidFill>
                <a:effectLst/>
                <a:latin typeface="+mn-lt"/>
                <a:ea typeface="+mn-ea"/>
                <a:cs typeface="+mn-cs"/>
              </a:rPr>
              <a:t>Covid</a:t>
            </a:r>
            <a:r>
              <a:rPr lang="en-GB" sz="1200" kern="1200" dirty="0" smtClean="0">
                <a:solidFill>
                  <a:schemeClr val="tx1"/>
                </a:solidFill>
                <a:effectLst/>
                <a:latin typeface="+mn-lt"/>
                <a:ea typeface="+mn-ea"/>
                <a:cs typeface="+mn-cs"/>
              </a:rPr>
              <a:t> effects on demand and costs. Other global factors include supply shortages, import prices and </a:t>
            </a:r>
            <a:r>
              <a:rPr lang="en-GB" sz="1200" kern="1200" dirty="0" err="1" smtClean="0">
                <a:solidFill>
                  <a:schemeClr val="tx1"/>
                </a:solidFill>
                <a:effectLst/>
                <a:latin typeface="+mn-lt"/>
                <a:ea typeface="+mn-ea"/>
                <a:cs typeface="+mn-cs"/>
              </a:rPr>
              <a:t>Brexit</a:t>
            </a:r>
            <a:r>
              <a:rPr lang="en-GB" sz="1200" kern="1200" dirty="0" smtClean="0">
                <a:solidFill>
                  <a:schemeClr val="tx1"/>
                </a:solidFill>
                <a:effectLst/>
                <a:latin typeface="+mn-lt"/>
                <a:ea typeface="+mn-ea"/>
                <a:cs typeface="+mn-cs"/>
              </a:rPr>
              <a:t> costs.</a:t>
            </a:r>
          </a:p>
        </p:txBody>
      </p:sp>
      <p:sp>
        <p:nvSpPr>
          <p:cNvPr id="4" name="Slide Number Placeholder 3"/>
          <p:cNvSpPr>
            <a:spLocks noGrp="1"/>
          </p:cNvSpPr>
          <p:nvPr>
            <p:ph type="sldNum" sz="quarter" idx="10"/>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25766039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Baltic Exchange, </a:t>
            </a:r>
            <a:r>
              <a:rPr lang="en-GB" sz="1200" kern="1200" dirty="0" err="1" smtClean="0">
                <a:solidFill>
                  <a:schemeClr val="tx1"/>
                </a:solidFill>
                <a:effectLst/>
                <a:latin typeface="+mn-lt"/>
                <a:ea typeface="+mn-ea"/>
                <a:cs typeface="+mn-cs"/>
              </a:rPr>
              <a:t>Freightos</a:t>
            </a:r>
            <a:r>
              <a:rPr lang="en-GB" sz="1200" kern="1200" dirty="0" smtClean="0">
                <a:solidFill>
                  <a:schemeClr val="tx1"/>
                </a:solidFill>
                <a:effectLst/>
                <a:latin typeface="+mn-lt"/>
                <a:ea typeface="+mn-ea"/>
                <a:cs typeface="+mn-cs"/>
              </a:rPr>
              <a:t> Baltic Index, Harper Petersen, </a:t>
            </a:r>
            <a:r>
              <a:rPr lang="en-GB" sz="1200" kern="1200" dirty="0" err="1" smtClean="0">
                <a:solidFill>
                  <a:schemeClr val="tx1"/>
                </a:solidFill>
                <a:effectLst/>
                <a:latin typeface="+mn-lt"/>
                <a:ea typeface="+mn-ea"/>
                <a:cs typeface="+mn-cs"/>
              </a:rPr>
              <a:t>Refinitiv</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Eikon</a:t>
            </a:r>
            <a:r>
              <a:rPr lang="en-GB" sz="1200" kern="1200" dirty="0" smtClean="0">
                <a:solidFill>
                  <a:schemeClr val="tx1"/>
                </a:solidFill>
                <a:effectLst/>
                <a:latin typeface="+mn-lt"/>
                <a:ea typeface="+mn-ea"/>
                <a:cs typeface="+mn-cs"/>
              </a:rPr>
              <a:t> from LSEG, Shanghai Shipping Exchange and Bank calculations.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 See Chart D from Box B of the February 2022 Report for full definitions of these series.</a:t>
            </a:r>
          </a:p>
        </p:txBody>
      </p:sp>
      <p:sp>
        <p:nvSpPr>
          <p:cNvPr id="4" name="Slide Number Placeholder 3"/>
          <p:cNvSpPr>
            <a:spLocks noGrp="1"/>
          </p:cNvSpPr>
          <p:nvPr>
            <p:ph type="sldNum" sz="quarter" idx="10"/>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30936915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ONS and Bank calculations.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 Core goods CPI excludes energy, food, non-alcoholic beverages, alcoholic beverages and tobacco. Core services CPI excludes airfares, package holidays and education. Bank staff have adjusted for the estimated direct impact of changes in VAT and there is uncertainty around the precise impact of that adjustment. The latest data points are for September 2022 and the projections are shown to March 2023.</a:t>
            </a:r>
          </a:p>
        </p:txBody>
      </p:sp>
      <p:sp>
        <p:nvSpPr>
          <p:cNvPr id="4" name="Slide Number Placeholder 3"/>
          <p:cNvSpPr>
            <a:spLocks noGrp="1"/>
          </p:cNvSpPr>
          <p:nvPr>
            <p:ph type="sldNum" sz="quarter" idx="10"/>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47973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Bank of England, Citigroup, </a:t>
            </a:r>
            <a:r>
              <a:rPr lang="en-GB" sz="1200" kern="1200" dirty="0" err="1" smtClean="0">
                <a:solidFill>
                  <a:schemeClr val="tx1"/>
                </a:solidFill>
                <a:effectLst/>
                <a:latin typeface="+mn-lt"/>
                <a:ea typeface="+mn-ea"/>
                <a:cs typeface="+mn-cs"/>
              </a:rPr>
              <a:t>Ipsos</a:t>
            </a:r>
            <a:r>
              <a:rPr lang="en-GB" sz="1200" kern="1200" dirty="0" smtClean="0">
                <a:solidFill>
                  <a:schemeClr val="tx1"/>
                </a:solidFill>
                <a:effectLst/>
                <a:latin typeface="+mn-lt"/>
                <a:ea typeface="+mn-ea"/>
                <a:cs typeface="+mn-cs"/>
              </a:rPr>
              <a:t> Mori, </a:t>
            </a:r>
            <a:r>
              <a:rPr lang="en-GB" sz="1200" kern="1200" dirty="0" err="1" smtClean="0">
                <a:solidFill>
                  <a:schemeClr val="tx1"/>
                </a:solidFill>
                <a:effectLst/>
                <a:latin typeface="+mn-lt"/>
                <a:ea typeface="+mn-ea"/>
                <a:cs typeface="+mn-cs"/>
              </a:rPr>
              <a:t>YouGov</a:t>
            </a:r>
            <a:r>
              <a:rPr lang="en-GB" sz="1200" kern="1200" dirty="0" smtClean="0">
                <a:solidFill>
                  <a:schemeClr val="tx1"/>
                </a:solidFill>
                <a:effectLst/>
                <a:latin typeface="+mn-lt"/>
                <a:ea typeface="+mn-ea"/>
                <a:cs typeface="+mn-cs"/>
              </a:rPr>
              <a:t> and Bank calculations.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 Data are not seasonally adjusted. The latest data point for the Bank/</a:t>
            </a:r>
            <a:r>
              <a:rPr lang="en-GB" sz="1200" kern="1200" dirty="0" err="1" smtClean="0">
                <a:solidFill>
                  <a:schemeClr val="tx1"/>
                </a:solidFill>
                <a:effectLst/>
                <a:latin typeface="+mn-lt"/>
                <a:ea typeface="+mn-ea"/>
                <a:cs typeface="+mn-cs"/>
              </a:rPr>
              <a:t>Ipsos</a:t>
            </a:r>
            <a:r>
              <a:rPr lang="en-GB" sz="1200" kern="1200" dirty="0" smtClean="0">
                <a:solidFill>
                  <a:schemeClr val="tx1"/>
                </a:solidFill>
                <a:effectLst/>
                <a:latin typeface="+mn-lt"/>
                <a:ea typeface="+mn-ea"/>
                <a:cs typeface="+mn-cs"/>
              </a:rPr>
              <a:t> Mori survey is for Q3 and for the </a:t>
            </a:r>
            <a:r>
              <a:rPr lang="en-GB" sz="1200" kern="1200" dirty="0" err="1" smtClean="0">
                <a:solidFill>
                  <a:schemeClr val="tx1"/>
                </a:solidFill>
                <a:effectLst/>
                <a:latin typeface="+mn-lt"/>
                <a:ea typeface="+mn-ea"/>
                <a:cs typeface="+mn-cs"/>
              </a:rPr>
              <a:t>YouGov</a:t>
            </a:r>
            <a:r>
              <a:rPr lang="en-GB" sz="1200" kern="1200" dirty="0" smtClean="0">
                <a:solidFill>
                  <a:schemeClr val="tx1"/>
                </a:solidFill>
                <a:effectLst/>
                <a:latin typeface="+mn-lt"/>
                <a:ea typeface="+mn-ea"/>
                <a:cs typeface="+mn-cs"/>
              </a:rPr>
              <a:t>/Citigroup survey it is October. Since August, the </a:t>
            </a:r>
            <a:r>
              <a:rPr lang="en-GB" sz="1200" kern="1200" dirty="0" err="1" smtClean="0">
                <a:solidFill>
                  <a:schemeClr val="tx1"/>
                </a:solidFill>
                <a:effectLst/>
                <a:latin typeface="+mn-lt"/>
                <a:ea typeface="+mn-ea"/>
                <a:cs typeface="+mn-cs"/>
              </a:rPr>
              <a:t>YouGov</a:t>
            </a:r>
            <a:r>
              <a:rPr lang="en-GB" sz="1200" kern="1200" dirty="0" smtClean="0">
                <a:solidFill>
                  <a:schemeClr val="tx1"/>
                </a:solidFill>
                <a:effectLst/>
                <a:latin typeface="+mn-lt"/>
                <a:ea typeface="+mn-ea"/>
                <a:cs typeface="+mn-cs"/>
              </a:rPr>
              <a:t>/Citigroup survey has been based on updated response buckets.</a:t>
            </a:r>
          </a:p>
        </p:txBody>
      </p:sp>
      <p:sp>
        <p:nvSpPr>
          <p:cNvPr id="4" name="Slide Number Placeholder 3"/>
          <p:cNvSpPr>
            <a:spLocks noGrp="1"/>
          </p:cNvSpPr>
          <p:nvPr>
            <p:ph type="sldNum" sz="quarter" idx="10"/>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25640659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Bank of England, </a:t>
            </a:r>
            <a:r>
              <a:rPr lang="en-GB" sz="1200" kern="1200" dirty="0" err="1" smtClean="0">
                <a:solidFill>
                  <a:schemeClr val="tx1"/>
                </a:solidFill>
                <a:effectLst/>
                <a:latin typeface="+mn-lt"/>
                <a:ea typeface="+mn-ea"/>
                <a:cs typeface="+mn-cs"/>
              </a:rPr>
              <a:t>Ipsos</a:t>
            </a:r>
            <a:r>
              <a:rPr lang="en-GB" sz="1200" kern="1200" dirty="0" smtClean="0">
                <a:solidFill>
                  <a:schemeClr val="tx1"/>
                </a:solidFill>
                <a:effectLst/>
                <a:latin typeface="+mn-lt"/>
                <a:ea typeface="+mn-ea"/>
                <a:cs typeface="+mn-cs"/>
              </a:rPr>
              <a:t> Mori and Bank calculations.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 Excludes those who responded ‘Don’t know’. Data are not seasonally adjusted. </a:t>
            </a:r>
          </a:p>
        </p:txBody>
      </p:sp>
      <p:sp>
        <p:nvSpPr>
          <p:cNvPr id="4" name="Slide Number Placeholder 3"/>
          <p:cNvSpPr>
            <a:spLocks noGrp="1"/>
          </p:cNvSpPr>
          <p:nvPr>
            <p:ph type="sldNum" sz="quarter" idx="10"/>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2822144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smtClean="0"/>
              <a:t>Click icon to add picture</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smtClean="0"/>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mtClean="0"/>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21" r:id="rId3"/>
    <p:sldLayoutId id="2147483747" r:id="rId4"/>
    <p:sldLayoutId id="2147483731" r:id="rId5"/>
    <p:sldLayoutId id="2147483739" r:id="rId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dirty="0"/>
              <a:t>Monetary Policy Report</a:t>
            </a:r>
            <a:br>
              <a:rPr lang="en-GB" dirty="0"/>
            </a:br>
            <a:r>
              <a:rPr lang="en-GB" dirty="0" smtClean="0"/>
              <a:t>November 2022</a:t>
            </a:r>
            <a:endParaRPr lang="en-GB" dirty="0"/>
          </a:p>
          <a:p>
            <a:r>
              <a:rPr lang="en-GB" dirty="0" smtClean="0"/>
              <a:t>In focus </a:t>
            </a:r>
            <a:r>
              <a:rPr lang="en-GB" dirty="0"/>
              <a:t>– The key factors affecting the MPC’s inflation projection</a:t>
            </a:r>
          </a:p>
        </p:txBody>
      </p:sp>
    </p:spTree>
    <p:extLst>
      <p:ext uri="{BB962C8B-B14F-4D97-AF65-F5344CB8AC3E}">
        <p14:creationId xmlns:p14="http://schemas.microsoft.com/office/powerpoint/2010/main" val="3326886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3.1: </a:t>
            </a:r>
            <a:r>
              <a:rPr lang="en-GB" sz="2400" dirty="0">
                <a:latin typeface="Arial" panose="020B0604020202020204" pitchFamily="34" charset="0"/>
                <a:cs typeface="Arial" panose="020B0604020202020204" pitchFamily="34" charset="0"/>
              </a:rPr>
              <a:t>Gas spot prices have fallen recently, but futures prices are higher than in August over most of the forecast period</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Wholesale gas spot price and futures curves </a:t>
            </a:r>
            <a:r>
              <a:rPr lang="en-GB" sz="2400" b="0" baseline="30000" dirty="0" smtClean="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descr="Gas prices have fallen recently, but futures prices are higher than in August over most of the forecast period."/>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1359" y="1864800"/>
            <a:ext cx="11229282" cy="4067300"/>
          </a:xfrm>
          <a:prstGeom prst="rect">
            <a:avLst/>
          </a:prstGeom>
        </p:spPr>
      </p:pic>
    </p:spTree>
    <p:extLst>
      <p:ext uri="{BB962C8B-B14F-4D97-AF65-F5344CB8AC3E}">
        <p14:creationId xmlns:p14="http://schemas.microsoft.com/office/powerpoint/2010/main" val="7521368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3.2: </a:t>
            </a:r>
            <a:r>
              <a:rPr lang="en-GB" sz="2400" dirty="0">
                <a:latin typeface="Arial" panose="020B0604020202020204" pitchFamily="34" charset="0"/>
                <a:cs typeface="Arial" panose="020B0604020202020204" pitchFamily="34" charset="0"/>
              </a:rPr>
              <a:t>The share of income households are spending on energy has risen, but it would have been higher in the absence of the Government’s </a:t>
            </a:r>
            <a:r>
              <a:rPr lang="en-GB" sz="2400" dirty="0" smtClean="0">
                <a:latin typeface="Arial" panose="020B0604020202020204" pitchFamily="34" charset="0"/>
                <a:cs typeface="Arial" panose="020B0604020202020204" pitchFamily="34" charset="0"/>
              </a:rPr>
              <a:t>EPG</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Energy spending as a share of nominal post-tax household income </a:t>
            </a:r>
            <a:r>
              <a:rPr lang="en-GB" sz="2400" b="0" baseline="30000" dirty="0" smtClean="0">
                <a:latin typeface="Arial" panose="020B0604020202020204" pitchFamily="34" charset="0"/>
                <a:cs typeface="Arial" panose="020B0604020202020204" pitchFamily="34" charset="0"/>
              </a:rPr>
              <a:t>(a) (b)</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descr="Households are spending a greater share of their incomes on energy, but that share would have risen further still in the absence of the Energy Price Guarantee."/>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9929" y="1816576"/>
            <a:ext cx="7892142" cy="4777542"/>
          </a:xfrm>
          <a:prstGeom prst="rect">
            <a:avLst/>
          </a:prstGeom>
        </p:spPr>
      </p:pic>
    </p:spTree>
    <p:extLst>
      <p:ext uri="{BB962C8B-B14F-4D97-AF65-F5344CB8AC3E}">
        <p14:creationId xmlns:p14="http://schemas.microsoft.com/office/powerpoint/2010/main" val="26220484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3.3: </a:t>
            </a:r>
            <a:r>
              <a:rPr lang="en-GB" sz="2400" dirty="0">
                <a:latin typeface="Arial" panose="020B0604020202020204" pitchFamily="34" charset="0"/>
                <a:cs typeface="Arial" panose="020B0604020202020204" pitchFamily="34" charset="0"/>
              </a:rPr>
              <a:t>One model suggests most of the rise in CPI inflation is due to </a:t>
            </a:r>
            <a:r>
              <a:rPr lang="en-GB" sz="2400" dirty="0" smtClean="0">
                <a:latin typeface="Arial" panose="020B0604020202020204" pitchFamily="34" charset="0"/>
                <a:cs typeface="Arial" panose="020B0604020202020204" pitchFamily="34" charset="0"/>
              </a:rPr>
              <a:t/>
            </a:r>
            <a:br>
              <a:rPr lang="en-GB" sz="2400" dirty="0" smtClean="0">
                <a:latin typeface="Arial" panose="020B0604020202020204" pitchFamily="34" charset="0"/>
                <a:cs typeface="Arial" panose="020B0604020202020204" pitchFamily="34" charset="0"/>
              </a:rPr>
            </a:br>
            <a:r>
              <a:rPr lang="en-GB" sz="2400" dirty="0" smtClean="0">
                <a:latin typeface="Arial" panose="020B0604020202020204" pitchFamily="34" charset="0"/>
                <a:cs typeface="Arial" panose="020B0604020202020204" pitchFamily="34" charset="0"/>
              </a:rPr>
              <a:t>broad-based </a:t>
            </a:r>
            <a:r>
              <a:rPr lang="en-GB" sz="2400" dirty="0" err="1">
                <a:latin typeface="Arial" panose="020B0604020202020204" pitchFamily="34" charset="0"/>
                <a:cs typeface="Arial" panose="020B0604020202020204" pitchFamily="34" charset="0"/>
              </a:rPr>
              <a:t>comovements</a:t>
            </a:r>
            <a:r>
              <a:rPr lang="en-GB" sz="2400" dirty="0">
                <a:latin typeface="Arial" panose="020B0604020202020204" pitchFamily="34" charset="0"/>
                <a:cs typeface="Arial" panose="020B0604020202020204" pitchFamily="34" charset="0"/>
              </a:rPr>
              <a:t> in prices across a range of items, rather than idiosyncratic moves</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A decomposition of inflation separating broad-based changes from </a:t>
            </a:r>
            <a:r>
              <a:rPr lang="en-GB" sz="2400" b="0" dirty="0" smtClean="0">
                <a:latin typeface="Arial" panose="020B0604020202020204" pitchFamily="34" charset="0"/>
                <a:cs typeface="Arial" panose="020B0604020202020204" pitchFamily="34" charset="0"/>
              </a:rPr>
              <a:t/>
            </a:r>
            <a:br>
              <a:rPr lang="en-GB" sz="2400" b="0" dirty="0" smtClean="0">
                <a:latin typeface="Arial" panose="020B0604020202020204" pitchFamily="34" charset="0"/>
                <a:cs typeface="Arial" panose="020B0604020202020204" pitchFamily="34" charset="0"/>
              </a:rPr>
            </a:br>
            <a:r>
              <a:rPr lang="en-GB" sz="2400" b="0" dirty="0" smtClean="0">
                <a:latin typeface="Arial" panose="020B0604020202020204" pitchFamily="34" charset="0"/>
                <a:cs typeface="Arial" panose="020B0604020202020204" pitchFamily="34" charset="0"/>
              </a:rPr>
              <a:t>idiosyncratic </a:t>
            </a:r>
            <a:r>
              <a:rPr lang="en-GB" sz="2400" b="0" dirty="0">
                <a:latin typeface="Arial" panose="020B0604020202020204" pitchFamily="34" charset="0"/>
                <a:cs typeface="Arial" panose="020B0604020202020204" pitchFamily="34" charset="0"/>
              </a:rPr>
              <a:t>moves </a:t>
            </a:r>
            <a:r>
              <a:rPr lang="en-GB" sz="2400" b="0" baseline="30000" dirty="0" smtClean="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descr="The gold, purple and orange bars show that the rise in headline CPI inflation is due to broad-base price changes that can be seen across a range of item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87424" y="2420416"/>
            <a:ext cx="9217152" cy="4180378"/>
          </a:xfrm>
          <a:prstGeom prst="rect">
            <a:avLst/>
          </a:prstGeom>
        </p:spPr>
      </p:pic>
    </p:spTree>
    <p:extLst>
      <p:ext uri="{BB962C8B-B14F-4D97-AF65-F5344CB8AC3E}">
        <p14:creationId xmlns:p14="http://schemas.microsoft.com/office/powerpoint/2010/main" val="13556015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3.4: </a:t>
            </a:r>
            <a:r>
              <a:rPr lang="en-GB" sz="2400" dirty="0">
                <a:latin typeface="Arial" panose="020B0604020202020204" pitchFamily="34" charset="0"/>
                <a:cs typeface="Arial" panose="020B0604020202020204" pitchFamily="34" charset="0"/>
              </a:rPr>
              <a:t>Firms in the DMP Survey attribute the majority of the pickup in inflation to energy prices and other global factors</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Contributions to changes in firms’ realised price inflation since 2019 Q4 </a:t>
            </a:r>
            <a:r>
              <a:rPr lang="en-GB" sz="2400" b="0" baseline="30000" dirty="0" smtClean="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descr="Firms in the DMP Survey report that energy input prices and other external factors are a key reason why they have raised their price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72768" y="1756367"/>
            <a:ext cx="9046464" cy="4866572"/>
          </a:xfrm>
          <a:prstGeom prst="rect">
            <a:avLst/>
          </a:prstGeom>
        </p:spPr>
      </p:pic>
    </p:spTree>
    <p:extLst>
      <p:ext uri="{BB962C8B-B14F-4D97-AF65-F5344CB8AC3E}">
        <p14:creationId xmlns:p14="http://schemas.microsoft.com/office/powerpoint/2010/main" val="18250472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3.5: </a:t>
            </a:r>
            <a:r>
              <a:rPr lang="en-GB" sz="2400" dirty="0">
                <a:latin typeface="Arial" panose="020B0604020202020204" pitchFamily="34" charset="0"/>
                <a:cs typeface="Arial" panose="020B0604020202020204" pitchFamily="34" charset="0"/>
              </a:rPr>
              <a:t>Measures of shipping costs rose significantly in 2021, but have </a:t>
            </a:r>
            <a:r>
              <a:rPr lang="en-GB" sz="2400" dirty="0" smtClean="0">
                <a:latin typeface="Arial" panose="020B0604020202020204" pitchFamily="34" charset="0"/>
                <a:cs typeface="Arial" panose="020B0604020202020204" pitchFamily="34" charset="0"/>
              </a:rPr>
              <a:t/>
            </a:r>
            <a:br>
              <a:rPr lang="en-GB" sz="2400" dirty="0" smtClean="0">
                <a:latin typeface="Arial" panose="020B0604020202020204" pitchFamily="34" charset="0"/>
                <a:cs typeface="Arial" panose="020B0604020202020204" pitchFamily="34" charset="0"/>
              </a:rPr>
            </a:br>
            <a:r>
              <a:rPr lang="en-GB" sz="2400" dirty="0" smtClean="0">
                <a:latin typeface="Arial" panose="020B0604020202020204" pitchFamily="34" charset="0"/>
                <a:cs typeface="Arial" panose="020B0604020202020204" pitchFamily="34" charset="0"/>
              </a:rPr>
              <a:t>since </a:t>
            </a:r>
            <a:r>
              <a:rPr lang="en-GB" sz="2400" dirty="0">
                <a:latin typeface="Arial" panose="020B0604020202020204" pitchFamily="34" charset="0"/>
                <a:cs typeface="Arial" panose="020B0604020202020204" pitchFamily="34" charset="0"/>
              </a:rPr>
              <a:t>fallen back markedly</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Shipping costs and forward freight agreement prices </a:t>
            </a:r>
            <a:r>
              <a:rPr lang="en-GB" sz="2400" b="0" baseline="30000" dirty="0" smtClean="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descr="Shipping costs have fallen significantly, after rising sharply during the pandemic."/>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1792" y="1872000"/>
            <a:ext cx="10948416" cy="4689714"/>
          </a:xfrm>
          <a:prstGeom prst="rect">
            <a:avLst/>
          </a:prstGeom>
        </p:spPr>
      </p:pic>
    </p:spTree>
    <p:extLst>
      <p:ext uri="{BB962C8B-B14F-4D97-AF65-F5344CB8AC3E}">
        <p14:creationId xmlns:p14="http://schemas.microsoft.com/office/powerpoint/2010/main" val="17254366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3.6: </a:t>
            </a:r>
            <a:r>
              <a:rPr lang="en-GB" sz="2400" dirty="0">
                <a:latin typeface="Arial" panose="020B0604020202020204" pitchFamily="34" charset="0"/>
                <a:cs typeface="Arial" panose="020B0604020202020204" pitchFamily="34" charset="0"/>
              </a:rPr>
              <a:t>Core services inflation is expected to increase a little further in coming months</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Core goods and core services inflation </a:t>
            </a:r>
            <a:r>
              <a:rPr lang="en-GB" sz="2400" b="0" baseline="30000" dirty="0" smtClean="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descr="Core goods inflation has been higher than core services inflation, but is expected to fall back over the next six month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3477" y="1890000"/>
            <a:ext cx="11285046" cy="4091052"/>
          </a:xfrm>
          <a:prstGeom prst="rect">
            <a:avLst/>
          </a:prstGeom>
        </p:spPr>
      </p:pic>
    </p:spTree>
    <p:extLst>
      <p:ext uri="{BB962C8B-B14F-4D97-AF65-F5344CB8AC3E}">
        <p14:creationId xmlns:p14="http://schemas.microsoft.com/office/powerpoint/2010/main" val="15986978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3.7: </a:t>
            </a:r>
            <a:r>
              <a:rPr lang="en-GB" sz="2400" dirty="0">
                <a:latin typeface="Arial" panose="020B0604020202020204" pitchFamily="34" charset="0"/>
                <a:cs typeface="Arial" panose="020B0604020202020204" pitchFamily="34" charset="0"/>
              </a:rPr>
              <a:t>Household inflation expectations five to ten years ahead have fallen back a little</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Household inflation expectations five to ten years ahead </a:t>
            </a:r>
            <a:r>
              <a:rPr lang="en-GB" sz="2400" b="0" baseline="30000" dirty="0" smtClean="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descr="Latest estimates of medium-term household inflation expectations have fallen back slightly."/>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9186" y="1854000"/>
            <a:ext cx="11253628" cy="3711038"/>
          </a:xfrm>
          <a:prstGeom prst="rect">
            <a:avLst/>
          </a:prstGeom>
        </p:spPr>
      </p:pic>
    </p:spTree>
    <p:extLst>
      <p:ext uri="{BB962C8B-B14F-4D97-AF65-F5344CB8AC3E}">
        <p14:creationId xmlns:p14="http://schemas.microsoft.com/office/powerpoint/2010/main" val="19946657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3.8: </a:t>
            </a:r>
            <a:r>
              <a:rPr lang="en-GB" sz="2400" dirty="0">
                <a:latin typeface="Arial" panose="020B0604020202020204" pitchFamily="34" charset="0"/>
                <a:cs typeface="Arial" panose="020B0604020202020204" pitchFamily="34" charset="0"/>
              </a:rPr>
              <a:t>A greater share of households expect inflation to be either above 10% or below zero in five years’ time </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The distribution of household five year ahead inflation expectations </a:t>
            </a:r>
            <a:r>
              <a:rPr lang="en-GB" sz="2400" b="0" baseline="30000" dirty="0" smtClean="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descr="The distribution of inflation expectations in the August 2022 survey has widened relative to the surveys in 2020 and 20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672" y="1861200"/>
            <a:ext cx="10582656" cy="4746364"/>
          </a:xfrm>
          <a:prstGeom prst="rect">
            <a:avLst/>
          </a:prstGeom>
        </p:spPr>
      </p:pic>
    </p:spTree>
    <p:extLst>
      <p:ext uri="{BB962C8B-B14F-4D97-AF65-F5344CB8AC3E}">
        <p14:creationId xmlns:p14="http://schemas.microsoft.com/office/powerpoint/2010/main" val="1650607628"/>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1764</TotalTime>
  <Words>845</Words>
  <Application>Microsoft Office PowerPoint</Application>
  <PresentationFormat>Widescreen</PresentationFormat>
  <Paragraphs>44</Paragraphs>
  <Slides>9</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Century Gothic</vt:lpstr>
      <vt:lpstr>Bank LINKS Template</vt:lpstr>
      <vt:lpstr>PowerPoint Presentation</vt:lpstr>
      <vt:lpstr>Chart 3.1: Gas spot prices have fallen recently, but futures prices are higher than in August over most of the forecast period Wholesale gas spot price and futures curves (a) </vt:lpstr>
      <vt:lpstr>Chart 3.2: The share of income households are spending on energy has risen, but it would have been higher in the absence of the Government’s EPG Energy spending as a share of nominal post-tax household income (a) (b) </vt:lpstr>
      <vt:lpstr>Chart 3.3: One model suggests most of the rise in CPI inflation is due to  broad-based comovements in prices across a range of items, rather than idiosyncratic moves A decomposition of inflation separating broad-based changes from  idiosyncratic moves (a) </vt:lpstr>
      <vt:lpstr>Chart 3.4: Firms in the DMP Survey attribute the majority of the pickup in inflation to energy prices and other global factors Contributions to changes in firms’ realised price inflation since 2019 Q4 (a) </vt:lpstr>
      <vt:lpstr>Chart 3.5: Measures of shipping costs rose significantly in 2021, but have  since fallen back markedly Shipping costs and forward freight agreement prices (a) </vt:lpstr>
      <vt:lpstr>Chart 3.6: Core services inflation is expected to increase a little further in coming months Core goods and core services inflation (a) </vt:lpstr>
      <vt:lpstr>Chart 3.7: Household inflation expectations five to ten years ahead have fallen back a little Household inflation expectations five to ten years ahead (a) </vt:lpstr>
      <vt:lpstr>Chart 3.8: A greater share of households expect inflation to be either above 10% or below zero in five years’ time  The distribution of household five year ahead inflation expectations (a) </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November 2022</dc:title>
  <dc:subject>3: In focus – The key factors affecting the MPC’s inflation projection</dc:subject>
  <dc:creator>Bank of England</dc:creator>
  <cp:lastModifiedBy>Sadler, Paulet</cp:lastModifiedBy>
  <cp:revision>110</cp:revision>
  <dcterms:created xsi:type="dcterms:W3CDTF">2022-03-15T15:50:20Z</dcterms:created>
  <dcterms:modified xsi:type="dcterms:W3CDTF">2022-11-02T17:50:55Z</dcterms:modified>
</cp:coreProperties>
</file>