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12"/>
  </p:notesMasterIdLst>
  <p:sldIdLst>
    <p:sldId id="415" r:id="rId2"/>
    <p:sldId id="421" r:id="rId3"/>
    <p:sldId id="436" r:id="rId4"/>
    <p:sldId id="428" r:id="rId5"/>
    <p:sldId id="438" r:id="rId6"/>
    <p:sldId id="439" r:id="rId7"/>
    <p:sldId id="440" r:id="rId8"/>
    <p:sldId id="437" r:id="rId9"/>
    <p:sldId id="441" r:id="rId10"/>
    <p:sldId id="442"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818" autoAdjust="0"/>
    <p:restoredTop sz="95019" autoAdjust="0"/>
  </p:normalViewPr>
  <p:slideViewPr>
    <p:cSldViewPr snapToGrid="0" showGuides="1">
      <p:cViewPr varScale="1">
        <p:scale>
          <a:sx n="78" d="100"/>
          <a:sy n="78" d="100"/>
        </p:scale>
        <p:origin x="48" y="234"/>
      </p:cViewPr>
      <p:guideLst/>
    </p:cSldViewPr>
  </p:slideViewPr>
  <p:notesTextViewPr>
    <p:cViewPr>
      <p:scale>
        <a:sx n="100" d="100"/>
        <a:sy n="100" d="100"/>
      </p:scale>
      <p:origin x="0" y="0"/>
    </p:cViewPr>
  </p:notesTextViewPr>
  <p:sorterViewPr>
    <p:cViewPr>
      <p:scale>
        <a:sx n="110" d="100"/>
        <a:sy n="11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03/11/2022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5060121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Bloomberg Finance L.P., Department for Business, Energy and Industrial Strategy, Eurostat, IMF World Economic Outlook (WEO), National Bureau of Statistics of China, ONS, US Bureau of Economic Analysis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profiles in this table should be viewed as broadly consistent with the MPC’s projections for GDP growth, CPI inflation and unemployment (as presented in the fan charts).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Figures show annual average growth rates unless otherwise stated. Figures in parentheses show the corresponding projections in the August 2022 Monetary Policy Report. Calculations for back data based on ONS data are shown using ONS series identifiers.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(c) Chained-volume measure. Constructed using real GDP growth rates of 188 countries weighted according to their shares in UK exports.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(d) Chained-volume measure. Constructed using real GDP growth rates of 189 countries weighted according to their shares in world GDP using the IMF’s purchasing power parity (PPP) weights.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(e) Chained-volume measure. Forecast was finalised before the release of the preliminary flash estimate of euro-area GDP for Q3, so that has not been incorporated.</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(f) Chained-volume measure. Forecast was finalised before the release of the advance estimate of US GDP for Q3, so that has not been incorporated.</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(g) Chained-volume measure. Constructed using real GDP growth rates of 155 emerging market economy countries, as defined by the IMF WEO, weighted according to their relative shares in world GDP using the IMF’s PPP weights.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(h) Chained-volume measure.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(i) Excludes the </a:t>
            </a:r>
            <a:r>
              <a:rPr lang="en-GB" sz="1800" dirty="0" err="1">
                <a:effectLst/>
                <a:latin typeface="Arial" panose="020B0604020202020204" pitchFamily="34" charset="0"/>
                <a:ea typeface="Calibri" panose="020F0502020204030204" pitchFamily="34" charset="0"/>
                <a:cs typeface="Calibri" panose="020F0502020204030204" pitchFamily="34" charset="0"/>
              </a:rPr>
              <a:t>backcast</a:t>
            </a:r>
            <a:r>
              <a:rPr lang="en-GB" sz="1800" dirty="0">
                <a:effectLst/>
                <a:latin typeface="Arial" panose="020B0604020202020204" pitchFamily="34" charset="0"/>
                <a:ea typeface="Calibri" panose="020F0502020204030204" pitchFamily="34" charset="0"/>
                <a:cs typeface="Calibri" panose="020F0502020204030204" pitchFamily="34" charset="0"/>
              </a:rPr>
              <a:t> for GDP.</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(j) Chained-volume measure. Includes non-profit institutions serving households. Based on ABJR+HAYO.</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(k) Chained-volume measure. Based on GAN8.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(l) Chained-volume measure. Whole-economy measure. Includes new dwellings, improvements and spending on services associated with the sale and purchase of property. Based on DFEG+L635+L637.</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(m) Chained-volume measure. The historical data exclude the impact of missing trader intra</a:t>
            </a:r>
            <a:r>
              <a:rPr lang="en-GB" sz="1800" dirty="0">
                <a:effectLst/>
                <a:latin typeface="Cambria Math" panose="02040503050406030204" pitchFamily="18" charset="0"/>
                <a:ea typeface="Calibri" panose="020F0502020204030204" pitchFamily="34" charset="0"/>
                <a:cs typeface="Cambria Math" panose="02040503050406030204" pitchFamily="18" charset="0"/>
              </a:rPr>
              <a:t>‑</a:t>
            </a:r>
            <a:r>
              <a:rPr lang="en-GB" sz="1800" dirty="0">
                <a:effectLst/>
                <a:latin typeface="Arial" panose="020B0604020202020204" pitchFamily="34" charset="0"/>
                <a:ea typeface="Calibri" panose="020F0502020204030204" pitchFamily="34" charset="0"/>
                <a:cs typeface="Calibri" panose="020F0502020204030204" pitchFamily="34" charset="0"/>
              </a:rPr>
              <a:t>community (MTIC) fraud. Since 1998 based on IKBK-OFNN/(BOKH/BQKO). Prior to 1998 based on IKBK.</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(n) Chained-volume measure. The historical data exclude the impact of MTIC fraud. Since 1998 based on IKBL-OFNN/(BOKH/BQKO). Prior to 1998 based on IKBL.</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(o) Chained-volume measure. Exports less imports.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(p) Wages and salaries plus mixed income and general government benefits less income taxes and employees’ National Insurance contributions, deflated by the consumer expenditure deflator. Based on [ROYJ+ROYH-(RPHS+AIIV-CUCT)+GZVX]/[(ABJQ+HAYE)/(ABJR+HAYO)]. The </a:t>
            </a:r>
            <a:r>
              <a:rPr lang="en-GB" sz="1800" dirty="0" err="1">
                <a:effectLst/>
                <a:latin typeface="Arial" panose="020B0604020202020204" pitchFamily="34" charset="0"/>
                <a:ea typeface="Calibri" panose="020F0502020204030204" pitchFamily="34" charset="0"/>
                <a:cs typeface="Calibri" panose="020F0502020204030204" pitchFamily="34" charset="0"/>
              </a:rPr>
              <a:t>backdata</a:t>
            </a:r>
            <a:r>
              <a:rPr lang="en-GB" sz="1800" dirty="0">
                <a:effectLst/>
                <a:latin typeface="Arial" panose="020B0604020202020204" pitchFamily="34" charset="0"/>
                <a:ea typeface="Calibri" panose="020F0502020204030204" pitchFamily="34" charset="0"/>
                <a:cs typeface="Calibri" panose="020F0502020204030204" pitchFamily="34" charset="0"/>
              </a:rPr>
              <a:t> for this series are available at ‘Monetary Policy Report – Download the chart slides and data – November 2022’.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(q) Total available household resources, deflated by the consumer expenditure deflator. Based on [RPQK/((ABJQ+HAYE)/(ABJR+HAYO))].</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(r) Annual average. Percentage of total available household resources. Based on NRJS.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(s) Level in Q4. Percentage point spread over reference rates. Based on a weighted average of household and corporate loan and deposit spreads over appropriate risk-free rates. Indexed to equal zero in 2007 Q3.</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(t) Annual average. Per cent of potential GDP. A negative figure implies output is below potential and a positive figure that it is above.</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(u) GDP per hour worked. GDP data based on the mode of the MPC's GDP </a:t>
            </a:r>
            <a:r>
              <a:rPr lang="en-GB" sz="1800" dirty="0" err="1">
                <a:effectLst/>
                <a:latin typeface="Arial" panose="020B0604020202020204" pitchFamily="34" charset="0"/>
                <a:ea typeface="Calibri" panose="020F0502020204030204" pitchFamily="34" charset="0"/>
                <a:cs typeface="Calibri" panose="020F0502020204030204" pitchFamily="34" charset="0"/>
              </a:rPr>
              <a:t>backcast</a:t>
            </a:r>
            <a:r>
              <a:rPr lang="en-GB" sz="1800" dirty="0">
                <a:effectLst/>
                <a:latin typeface="Arial" panose="020B0604020202020204" pitchFamily="34" charset="0"/>
                <a:ea typeface="Calibri" panose="020F0502020204030204" pitchFamily="34" charset="0"/>
                <a:cs typeface="Calibri" panose="020F0502020204030204" pitchFamily="34" charset="0"/>
              </a:rPr>
              <a:t>. Hours worked based on YBUS.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(v) Four-quarter growth in LFS employment in Q4. Based on MGRZ.</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(w) Level in Q4. Average weekly hours worked, in main job and second job. Based on YBUS/MGRZ.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(x) LFS unemployment rate in Q4. Based on MGSX.</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(y) Level in Q4. Percentage of the 16+ population. Based on MGWG.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(z) Four-quarter inflation rate in Q4.</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(aa) Four-quarter inflation rate in Q4 excluding fuel and the impact of MTIC fraud.</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(ab) Contribution of fuels and lubricants and gas and electricity prices to four-quarter CPI inflation in Q4.</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(ac) Four-quarter growth in whole</a:t>
            </a:r>
            <a:r>
              <a:rPr lang="en-GB" sz="1800" dirty="0">
                <a:effectLst/>
                <a:latin typeface="Cambria Math" panose="02040503050406030204" pitchFamily="18" charset="0"/>
                <a:ea typeface="Calibri" panose="020F0502020204030204" pitchFamily="34" charset="0"/>
                <a:cs typeface="Cambria Math" panose="02040503050406030204" pitchFamily="18" charset="0"/>
              </a:rPr>
              <a:t>‑</a:t>
            </a:r>
            <a:r>
              <a:rPr lang="en-GB" sz="1800" dirty="0">
                <a:effectLst/>
                <a:latin typeface="Arial" panose="020B0604020202020204" pitchFamily="34" charset="0"/>
                <a:ea typeface="Calibri" panose="020F0502020204030204" pitchFamily="34" charset="0"/>
                <a:cs typeface="Calibri" panose="020F0502020204030204" pitchFamily="34" charset="0"/>
              </a:rPr>
              <a:t>economy total pay in Q4. Growth rate since 2001 based on KAB9. Prior to 2001, growth rates are based on historical estimates of Average Weekly Earnings, with ONS series identifier MD9M.</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(ad) Four-quarter growth in unit labour costs in Q4. Whole</a:t>
            </a:r>
            <a:r>
              <a:rPr lang="en-GB" sz="1800" dirty="0">
                <a:effectLst/>
                <a:latin typeface="Cambria Math" panose="02040503050406030204" pitchFamily="18" charset="0"/>
                <a:ea typeface="Calibri" panose="020F0502020204030204" pitchFamily="34" charset="0"/>
                <a:cs typeface="Cambria Math" panose="02040503050406030204" pitchFamily="18" charset="0"/>
              </a:rPr>
              <a:t>‑</a:t>
            </a:r>
            <a:r>
              <a:rPr lang="en-GB" sz="1800" dirty="0">
                <a:effectLst/>
                <a:latin typeface="Arial" panose="020B0604020202020204" pitchFamily="34" charset="0"/>
                <a:ea typeface="Calibri" panose="020F0502020204030204" pitchFamily="34" charset="0"/>
                <a:cs typeface="Calibri" panose="020F0502020204030204" pitchFamily="34" charset="0"/>
              </a:rPr>
              <a:t>economy total labour costs divided by GDP at constant prices. Total labour costs comprise compensation of employees and the labour share multiplied by mixed income.</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(ae) Four-quarter growth in private sector regular pay based unit wage costs in Q4. Private sector wage costs divided by private sector output at constant prices. Private sector wage costs are average weekly earnings (excluding bonuses) multiplied by private sector employment.</a:t>
            </a:r>
          </a:p>
        </p:txBody>
      </p:sp>
      <p:sp>
        <p:nvSpPr>
          <p:cNvPr id="4" name="Slide Number Placeholder 3"/>
          <p:cNvSpPr>
            <a:spLocks noGrp="1"/>
          </p:cNvSpPr>
          <p:nvPr>
            <p:ph type="sldNum" sz="quarter" idx="10"/>
          </p:nvPr>
        </p:nvSpPr>
        <p:spPr/>
        <p:txBody>
          <a:bodyPr/>
          <a:lstStyle/>
          <a:p>
            <a:fld id="{2F5E53B0-EFB7-4B0E-B012-E676534541B5}" type="slidenum">
              <a:rPr lang="en-GB" smtClean="0"/>
              <a:t>10</a:t>
            </a:fld>
            <a:endParaRPr lang="en-GB"/>
          </a:p>
        </p:txBody>
      </p:sp>
    </p:spTree>
    <p:extLst>
      <p:ext uri="{BB962C8B-B14F-4D97-AF65-F5344CB8AC3E}">
        <p14:creationId xmlns:p14="http://schemas.microsoft.com/office/powerpoint/2010/main" val="32409525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Modal projections for GDP, CPI inflation, LFS unemployment and excess supply/excess demand. Figures in parentheses show the corresponding projections in the August 2022 Monetary Policy Report.</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Unless otherwise stated, the projections shown in this section are conditioned on the assumptions described in Section 1.1. The main assumptions are set out </a:t>
            </a:r>
            <a:r>
              <a:rPr lang="en-GB" sz="1800" kern="1200" dirty="0">
                <a:solidFill>
                  <a:schemeClr val="tx1"/>
                </a:solidFill>
                <a:effectLst/>
                <a:latin typeface="Arial" panose="020B0604020202020204" pitchFamily="34" charset="0"/>
                <a:ea typeface="Calibri" panose="020F0502020204030204" pitchFamily="34" charset="0"/>
                <a:cs typeface="Calibri" panose="020F0502020204030204" pitchFamily="34" charset="0"/>
              </a:rPr>
              <a:t>in ‘Monetary Policy Report – Download the chart slides and data – November 2022’. </a:t>
            </a:r>
            <a:br>
              <a:rPr lang="en-GB" sz="1800" kern="1200" dirty="0">
                <a:solidFill>
                  <a:schemeClr val="tx1"/>
                </a:solidFill>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(c) Four-quarter growth in real GDP.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(d) Four-quarter inflation rate.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(e) Per cent of potential GDP. A negative figure implies output is below potential and a positive that it is above.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(f) Per cent. The path for Bank Rate implied by forward market interest rates. The curves are based on overnight index swap rates. </a:t>
            </a:r>
          </a:p>
        </p:txBody>
      </p:sp>
      <p:sp>
        <p:nvSpPr>
          <p:cNvPr id="4" name="Slide Number Placeholder 3"/>
          <p:cNvSpPr>
            <a:spLocks noGrp="1"/>
          </p:cNvSpPr>
          <p:nvPr>
            <p:ph type="sldNum" sz="quarter" idx="10"/>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25637804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Bloomberg Finance L.P., Office for Budget Responsibility (OBR), ONS, Refinitiv Eikon from LSEG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table shows the projections for financial market prices, wholesale energy prices and Government spending projections that are used as conditioning assumptions for the MPC’s projections for CPI inflation, GDP growth and the unemployment rate. Figures in parentheses show the corresponding projections in the August 2022 Monetary Policy Report.</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Financial market data are based on averages in the seven working days to 25 October 2022. Figures show the average level in Q4 of each year, unless otherwise stated.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(c) Per cent. The path for Bank Rate implied by forward market interest rates. The curves are based on overnight index swap rates.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(d) Index. January 2005 = 100. The convention is that the sterling exchange rate follows a path that is half way between the starting level of the sterling ERI and a path implied by interest rate differentials.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(e) Dollars per barrel. November projection based on monthly Brent futures prices. August projection based on monthly Brent futures prices for two quarters, then held flat.</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(f) Pence per therm. November projection based on monthly natural gas futures prices. August projection based on monthly natural gas futures prices for two quarters, then held flat.</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(g) Annual average growth rate. Nominal general government consumption and investment. Projections are based on the OBR's March 2022 Economic and Fiscal Outlook. Historical data based on NMRP+D7QK.</a:t>
            </a:r>
          </a:p>
        </p:txBody>
      </p:sp>
      <p:sp>
        <p:nvSpPr>
          <p:cNvPr id="4" name="Slide Number Placeholder 3"/>
          <p:cNvSpPr>
            <a:spLocks noGrp="1"/>
          </p:cNvSpPr>
          <p:nvPr>
            <p:ph type="sldNum" sz="quarter" idx="10"/>
          </p:nvPr>
        </p:nvSpPr>
        <p:spPr/>
        <p:txBody>
          <a:bodyPr/>
          <a:lstStyle/>
          <a:p>
            <a:fld id="{2F5E53B0-EFB7-4B0E-B012-E676534541B5}" type="slidenum">
              <a:rPr lang="en-GB" smtClean="0"/>
              <a:t>3</a:t>
            </a:fld>
            <a:endParaRPr lang="en-GB"/>
          </a:p>
        </p:txBody>
      </p:sp>
    </p:spTree>
    <p:extLst>
      <p:ext uri="{BB962C8B-B14F-4D97-AF65-F5344CB8AC3E}">
        <p14:creationId xmlns:p14="http://schemas.microsoft.com/office/powerpoint/2010/main" val="2628114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The fan chart depicts the probability of various outcomes for GDP growth. It has been conditioned on the assumptions in Section 1.1. To the left of the shaded area, the distribution reflects uncertainty around revisions to the data over the past. To the right of the shaded area, the distribution reflects uncertainty over the evolution of GDP growth in the future. If economic circumstances identical to today’s were to prevail on 100 occasions, the MPC’s best collective judgement is that the mature estimate of GDP growth would lie within the darkest central band on only 30 of those occasions. The fan chart is constructed so that outturns are also expected to lie within each pair of the lighter aqua areas on 30 occasions. In any particular quarter of the forecast period, GDP growth is therefore expected to lie somewhere within the fan on 90 out of 100 occasions. And on the remaining 10 out of 100 occasions GDP growth can fall anywhere outside the aqua area of the fan chart. Over the forecast period, this has been depicted by the grey background. See the box on page 39 of the November 2007 Inflation Report for a fuller description of the fan chart and what it represents.</a:t>
            </a:r>
          </a:p>
        </p:txBody>
      </p:sp>
      <p:sp>
        <p:nvSpPr>
          <p:cNvPr id="4" name="Slide Number Placeholder 3"/>
          <p:cNvSpPr>
            <a:spLocks noGrp="1"/>
          </p:cNvSpPr>
          <p:nvPr>
            <p:ph type="sldNum" sz="quarter" idx="10"/>
          </p:nvPr>
        </p:nvSpPr>
        <p:spPr/>
        <p:txBody>
          <a:bodyPr/>
          <a:lstStyle/>
          <a:p>
            <a:fld id="{2F5E53B0-EFB7-4B0E-B012-E676534541B5}" type="slidenum">
              <a:rPr lang="en-GB" smtClean="0"/>
              <a:t>4</a:t>
            </a:fld>
            <a:endParaRPr lang="en-GB"/>
          </a:p>
        </p:txBody>
      </p:sp>
    </p:spTree>
    <p:extLst>
      <p:ext uri="{BB962C8B-B14F-4D97-AF65-F5344CB8AC3E}">
        <p14:creationId xmlns:p14="http://schemas.microsoft.com/office/powerpoint/2010/main" val="28296044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Recessions are defined as at least two consecutive quarters of negative GDP growth. Past recessions shown began in 1980 Q1, 1990 Q3 and 2008 Q2. The MPC's projections start in 2022 Q3.</a:t>
            </a:r>
          </a:p>
        </p:txBody>
      </p:sp>
      <p:sp>
        <p:nvSpPr>
          <p:cNvPr id="4" name="Slide Number Placeholder 3"/>
          <p:cNvSpPr>
            <a:spLocks noGrp="1"/>
          </p:cNvSpPr>
          <p:nvPr>
            <p:ph type="sldNum" sz="quarter" idx="10"/>
          </p:nvPr>
        </p:nvSpPr>
        <p:spPr/>
        <p:txBody>
          <a:bodyPr/>
          <a:lstStyle/>
          <a:p>
            <a:fld id="{2F5E53B0-EFB7-4B0E-B012-E676534541B5}" type="slidenum">
              <a:rPr lang="en-GB" smtClean="0"/>
              <a:t>5</a:t>
            </a:fld>
            <a:endParaRPr lang="en-GB"/>
          </a:p>
        </p:txBody>
      </p:sp>
    </p:spTree>
    <p:extLst>
      <p:ext uri="{BB962C8B-B14F-4D97-AF65-F5344CB8AC3E}">
        <p14:creationId xmlns:p14="http://schemas.microsoft.com/office/powerpoint/2010/main" val="5445955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The fan chart depicts the probability of various outcomes for LFS unemployment. It has been conditioned on the assumptions in Section 1.1. The coloured bands have the same interpretation as in Chart 1.1, and portray 90% of the probability distribution. The calibration of this fan chart takes account of the likely path dependency of the economy, where, for example, it is judged that shocks to unemployment in one quarter will continue to have some effect on unemployment in successive quarters. The fan begins in 2022 Q3, a quarter earlier than for CPI inflation. That is because Q3 is a staff projection for the unemployment rate, based in part on data for July and August. The unemployment rate was 3.5% in the three months to August, and is projected to be 3.5% in Q3 as a whole. A significant proportion of this distribution lies below Bank staff’s current estimate of the long-term equilibrium unemployment rate. There is therefore uncertainty about the precise calibration of this fan chart.</a:t>
            </a:r>
          </a:p>
        </p:txBody>
      </p:sp>
      <p:sp>
        <p:nvSpPr>
          <p:cNvPr id="4" name="Slide Number Placeholder 3"/>
          <p:cNvSpPr>
            <a:spLocks noGrp="1"/>
          </p:cNvSpPr>
          <p:nvPr>
            <p:ph type="sldNum" sz="quarter" idx="10"/>
          </p:nvPr>
        </p:nvSpPr>
        <p:spPr/>
        <p:txBody>
          <a:bodyPr/>
          <a:lstStyle/>
          <a:p>
            <a:fld id="{2F5E53B0-EFB7-4B0E-B012-E676534541B5}" type="slidenum">
              <a:rPr lang="en-GB" smtClean="0"/>
              <a:t>6</a:t>
            </a:fld>
            <a:endParaRPr lang="en-GB"/>
          </a:p>
        </p:txBody>
      </p:sp>
    </p:spTree>
    <p:extLst>
      <p:ext uri="{BB962C8B-B14F-4D97-AF65-F5344CB8AC3E}">
        <p14:creationId xmlns:p14="http://schemas.microsoft.com/office/powerpoint/2010/main" val="26759124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The fan chart depicts the probability of various outcomes for CPI inflation in the future. It has been conditioned on the assumptions in Section 1.1. If economic circumstances identical to today’s were to prevail on 100 occasions, the MPC’s best collective judgement is that inflation in any particular quarter would lie within the darkest central band on only 30 of those occasions. The fan chart is constructed so that outturns of inflation are also expected to lie within each pair of the lighter orange areas on 30 occasions. In any particular quarter of the forecast period, inflation is therefore expected to lie somewhere within the fans on 90 out of 100 occasions. And on the remaining 10 out of 100 occasions inflation can fall anywhere outside the orange area of the fan chart. Over the forecast period, this has been depicted by the grey background. See the box on pages 48–49 of the May 2002 Inflation Report for a fuller description of the fan chart and what it represents.</a:t>
            </a:r>
          </a:p>
        </p:txBody>
      </p:sp>
      <p:sp>
        <p:nvSpPr>
          <p:cNvPr id="4" name="Slide Number Placeholder 3"/>
          <p:cNvSpPr>
            <a:spLocks noGrp="1"/>
          </p:cNvSpPr>
          <p:nvPr>
            <p:ph type="sldNum" sz="quarter" idx="10"/>
          </p:nvPr>
        </p:nvSpPr>
        <p:spPr/>
        <p:txBody>
          <a:bodyPr/>
          <a:lstStyle/>
          <a:p>
            <a:fld id="{2F5E53B0-EFB7-4B0E-B012-E676534541B5}" type="slidenum">
              <a:rPr lang="en-GB" smtClean="0"/>
              <a:t>7</a:t>
            </a:fld>
            <a:endParaRPr lang="en-GB"/>
          </a:p>
        </p:txBody>
      </p:sp>
    </p:spTree>
    <p:extLst>
      <p:ext uri="{BB962C8B-B14F-4D97-AF65-F5344CB8AC3E}">
        <p14:creationId xmlns:p14="http://schemas.microsoft.com/office/powerpoint/2010/main" val="39813911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Four-quarter inflation rate.</a:t>
            </a:r>
          </a:p>
        </p:txBody>
      </p:sp>
      <p:sp>
        <p:nvSpPr>
          <p:cNvPr id="4" name="Slide Number Placeholder 3"/>
          <p:cNvSpPr>
            <a:spLocks noGrp="1"/>
          </p:cNvSpPr>
          <p:nvPr>
            <p:ph type="sldNum" sz="quarter" idx="10"/>
          </p:nvPr>
        </p:nvSpPr>
        <p:spPr/>
        <p:txBody>
          <a:bodyPr/>
          <a:lstStyle/>
          <a:p>
            <a:fld id="{2F5E53B0-EFB7-4B0E-B012-E676534541B5}" type="slidenum">
              <a:rPr lang="en-GB" smtClean="0"/>
              <a:t>8</a:t>
            </a:fld>
            <a:endParaRPr lang="en-GB"/>
          </a:p>
        </p:txBody>
      </p:sp>
    </p:spTree>
    <p:extLst>
      <p:ext uri="{BB962C8B-B14F-4D97-AF65-F5344CB8AC3E}">
        <p14:creationId xmlns:p14="http://schemas.microsoft.com/office/powerpoint/2010/main" val="15017030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This fan chart depicts the probability of various outcomes for CPI inflation in the future, conditioned on the assumptions in Section 1.1, apart from for Bank Rate, with this chart conditioned on constant interest rates at 3%. The fan chart has the same interpretation as Chart 1.4.</a:t>
            </a:r>
          </a:p>
        </p:txBody>
      </p:sp>
      <p:sp>
        <p:nvSpPr>
          <p:cNvPr id="4" name="Slide Number Placeholder 3"/>
          <p:cNvSpPr>
            <a:spLocks noGrp="1"/>
          </p:cNvSpPr>
          <p:nvPr>
            <p:ph type="sldNum" sz="quarter" idx="10"/>
          </p:nvPr>
        </p:nvSpPr>
        <p:spPr/>
        <p:txBody>
          <a:bodyPr/>
          <a:lstStyle/>
          <a:p>
            <a:fld id="{2F5E53B0-EFB7-4B0E-B012-E676534541B5}" type="slidenum">
              <a:rPr lang="en-GB" smtClean="0"/>
              <a:t>9</a:t>
            </a:fld>
            <a:endParaRPr lang="en-GB"/>
          </a:p>
        </p:txBody>
      </p:sp>
    </p:spTree>
    <p:extLst>
      <p:ext uri="{BB962C8B-B14F-4D97-AF65-F5344CB8AC3E}">
        <p14:creationId xmlns:p14="http://schemas.microsoft.com/office/powerpoint/2010/main" val="16210979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21" r:id="rId3"/>
    <p:sldLayoutId id="2147483747" r:id="rId4"/>
    <p:sldLayoutId id="2147483731" r:id="rId5"/>
    <p:sldLayoutId id="2147483739" r:id="rId6"/>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GB" dirty="0"/>
              <a:t>Monetary Policy Report</a:t>
            </a:r>
            <a:br>
              <a:rPr lang="en-GB" dirty="0"/>
            </a:br>
            <a:r>
              <a:rPr lang="en-GB" dirty="0"/>
              <a:t>November 2022</a:t>
            </a:r>
          </a:p>
          <a:p>
            <a:r>
              <a:rPr lang="en-GB" dirty="0"/>
              <a:t>The economic outlook</a:t>
            </a:r>
          </a:p>
        </p:txBody>
      </p:sp>
    </p:spTree>
    <p:extLst>
      <p:ext uri="{BB962C8B-B14F-4D97-AF65-F5344CB8AC3E}">
        <p14:creationId xmlns:p14="http://schemas.microsoft.com/office/powerpoint/2010/main" val="3326886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Table 1.D: Indicative projections consistent with the MPC’s forecast </a:t>
            </a:r>
            <a:r>
              <a:rPr lang="en-GB" sz="2400" baseline="30000" dirty="0">
                <a:latin typeface="Arial" panose="020B0604020202020204" pitchFamily="34" charset="0"/>
                <a:cs typeface="Arial" panose="020B0604020202020204" pitchFamily="34" charset="0"/>
              </a:rPr>
              <a:t>(a) (b)</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a:extLst>
              <a:ext uri="{C183D7F6-B498-43B3-948B-1728B52AA6E4}">
                <adec:decorative xmlns=""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154113"/>
            <a:ext cx="3712173" cy="5115716"/>
          </a:xfrm>
          <a:prstGeom prst="rect">
            <a:avLst/>
          </a:prstGeom>
        </p:spPr>
      </p:pic>
      <p:pic>
        <p:nvPicPr>
          <p:cNvPr id="3" name="Picture 2">
            <a:extLst>
              <a:ext uri="{C183D7F6-B498-43B3-948B-1728B52AA6E4}">
                <adec:decorative xmlns=""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09214" y="1154112"/>
            <a:ext cx="3586272" cy="5146516"/>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21112" y="1154112"/>
            <a:ext cx="3712173" cy="1703387"/>
          </a:xfrm>
          <a:prstGeom prst="rect">
            <a:avLst/>
          </a:prstGeom>
        </p:spPr>
      </p:pic>
    </p:spTree>
    <p:extLst>
      <p:ext uri="{BB962C8B-B14F-4D97-AF65-F5344CB8AC3E}">
        <p14:creationId xmlns:p14="http://schemas.microsoft.com/office/powerpoint/2010/main" val="41302915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Table 1.A: Forecast summary </a:t>
            </a:r>
            <a:r>
              <a:rPr lang="en-GB" sz="2400" baseline="30000" dirty="0">
                <a:latin typeface="Arial" panose="020B0604020202020204" pitchFamily="34" charset="0"/>
                <a:cs typeface="Arial" panose="020B0604020202020204" pitchFamily="34" charset="0"/>
              </a:rPr>
              <a:t>(a) (b)</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a:extLst>
              <a:ext uri="{C183D7F6-B498-43B3-948B-1728B52AA6E4}">
                <adec:decorative xmlns=""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2000" y="1442013"/>
            <a:ext cx="10269600" cy="4475353"/>
          </a:xfrm>
          <a:prstGeom prst="rect">
            <a:avLst/>
          </a:prstGeom>
        </p:spPr>
      </p:pic>
    </p:spTree>
    <p:extLst>
      <p:ext uri="{BB962C8B-B14F-4D97-AF65-F5344CB8AC3E}">
        <p14:creationId xmlns:p14="http://schemas.microsoft.com/office/powerpoint/2010/main" val="40700960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Table 1.B: Conditioning assumptions </a:t>
            </a:r>
            <a:r>
              <a:rPr lang="en-GB" sz="2400" baseline="30000" dirty="0">
                <a:latin typeface="Arial" panose="020B0604020202020204" pitchFamily="34" charset="0"/>
                <a:cs typeface="Arial" panose="020B0604020202020204" pitchFamily="34" charset="0"/>
              </a:rPr>
              <a:t>(a) (b)</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a:extLst>
              <a:ext uri="{C183D7F6-B498-43B3-948B-1728B52AA6E4}">
                <adec:decorative xmlns=""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02086" y="1174418"/>
            <a:ext cx="7009428" cy="5069805"/>
          </a:xfrm>
          <a:prstGeom prst="rect">
            <a:avLst/>
          </a:prstGeom>
        </p:spPr>
      </p:pic>
    </p:spTree>
    <p:extLst>
      <p:ext uri="{BB962C8B-B14F-4D97-AF65-F5344CB8AC3E}">
        <p14:creationId xmlns:p14="http://schemas.microsoft.com/office/powerpoint/2010/main" val="36201332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Chart 1.1: GDP growth projection based on market interest rate expectations, other policy measures as announced</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descr="The solid line shows ONS data for four-quarter GDP growth. The shaded area over the back data shows uncertainty around the ONS data, as these may be revised over time. The distribution widens over the projection period to reflect uncertainty around the outlook for four-quarter GDP growth.&#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6768" y="1617716"/>
            <a:ext cx="9674372" cy="4764034"/>
          </a:xfrm>
          <a:prstGeom prst="rect">
            <a:avLst/>
          </a:prstGeom>
        </p:spPr>
      </p:pic>
    </p:spTree>
    <p:extLst>
      <p:ext uri="{BB962C8B-B14F-4D97-AF65-F5344CB8AC3E}">
        <p14:creationId xmlns:p14="http://schemas.microsoft.com/office/powerpoint/2010/main" val="31054263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Chart 1.2: Changes in GDP since pre-recession peak in past recessions and the MPC's November 2022 </a:t>
            </a:r>
            <a:r>
              <a:rPr lang="en-GB" sz="2400" dirty="0" smtClean="0">
                <a:latin typeface="Arial" panose="020B0604020202020204" pitchFamily="34" charset="0"/>
                <a:cs typeface="Arial" panose="020B0604020202020204" pitchFamily="34" charset="0"/>
              </a:rPr>
              <a:t>projections </a:t>
            </a:r>
            <a:r>
              <a:rPr lang="en-GB" sz="2400" baseline="30000" dirty="0">
                <a:latin typeface="Arial" panose="020B0604020202020204" pitchFamily="34" charset="0"/>
                <a:cs typeface="Arial" panose="020B0604020202020204" pitchFamily="34" charset="0"/>
              </a:rPr>
              <a:t>(a)</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GDP is expected to remain below its pre-recession level for a prolonged period in the central projection, compared to recessions in the 1980s and 1990s, although the depth of the recession is much shallower for the projection conditioned on constant interest rate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66566" y="1558298"/>
            <a:ext cx="9680468" cy="4745746"/>
          </a:xfrm>
          <a:prstGeom prst="rect">
            <a:avLst/>
          </a:prstGeom>
        </p:spPr>
      </p:pic>
    </p:spTree>
    <p:extLst>
      <p:ext uri="{BB962C8B-B14F-4D97-AF65-F5344CB8AC3E}">
        <p14:creationId xmlns:p14="http://schemas.microsoft.com/office/powerpoint/2010/main" val="11777049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Chart 1.3: Unemployment rate projection based on market interest rate expectations, other policy measures as announced</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descr="The solid line shows ONS data for the unemployment rate. The shaded area over the backdata shows uncertainty around ONS data, as the last quarter might be revised. Further out, the distribution widens over the projection period reflecting the uncertainty around the unemployment outlook."/>
          <p:cNvPicPr>
            <a:picLocks noChangeAspect="1"/>
          </p:cNvPicPr>
          <p:nvPr/>
        </p:nvPicPr>
        <p:blipFill rotWithShape="1">
          <a:blip r:embed="rId3" cstate="print">
            <a:extLst>
              <a:ext uri="{28A0092B-C50C-407E-A947-70E740481C1C}">
                <a14:useLocalDpi xmlns:a14="http://schemas.microsoft.com/office/drawing/2010/main" val="0"/>
              </a:ext>
            </a:extLst>
          </a:blip>
          <a:srcRect t="5107"/>
          <a:stretch/>
        </p:blipFill>
        <p:spPr>
          <a:xfrm>
            <a:off x="989497" y="1773044"/>
            <a:ext cx="10314192" cy="4448013"/>
          </a:xfrm>
          <a:prstGeom prst="rect">
            <a:avLst/>
          </a:prstGeom>
        </p:spPr>
      </p:pic>
    </p:spTree>
    <p:extLst>
      <p:ext uri="{BB962C8B-B14F-4D97-AF65-F5344CB8AC3E}">
        <p14:creationId xmlns:p14="http://schemas.microsoft.com/office/powerpoint/2010/main" val="41305301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Chart 1.4: CPI inflation projection based on market interest rate expectations, other policy measures as announced</a:t>
            </a:r>
          </a:p>
        </p:txBody>
      </p:sp>
      <p:pic>
        <p:nvPicPr>
          <p:cNvPr id="2" name="Picture 1" descr="The solid line shows ONS data for annual CPI inflation. The shaded area shows the distribution CPI inflation projection. The distribution widens over the forecast period to reflect uncertainty around the outlook for inflation."/>
          <p:cNvPicPr>
            <a:picLocks noChangeAspect="1"/>
          </p:cNvPicPr>
          <p:nvPr/>
        </p:nvPicPr>
        <p:blipFill rotWithShape="1">
          <a:blip r:embed="rId3" cstate="print">
            <a:extLst>
              <a:ext uri="{28A0092B-C50C-407E-A947-70E740481C1C}">
                <a14:useLocalDpi xmlns:a14="http://schemas.microsoft.com/office/drawing/2010/main" val="0"/>
              </a:ext>
            </a:extLst>
          </a:blip>
          <a:srcRect t="4967"/>
          <a:stretch/>
        </p:blipFill>
        <p:spPr>
          <a:xfrm>
            <a:off x="1125793" y="1575661"/>
            <a:ext cx="9940414" cy="4604171"/>
          </a:xfrm>
          <a:prstGeom prst="rect">
            <a:avLst/>
          </a:prstGeom>
        </p:spPr>
      </p:pic>
    </p:spTree>
    <p:extLst>
      <p:ext uri="{BB962C8B-B14F-4D97-AF65-F5344CB8AC3E}">
        <p14:creationId xmlns:p14="http://schemas.microsoft.com/office/powerpoint/2010/main" val="25952192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Table 1.C: The quarterly central projection for CPI inflation </a:t>
            </a:r>
            <a:r>
              <a:rPr lang="en-GB" sz="2400" baseline="30000" dirty="0">
                <a:latin typeface="Arial" panose="020B0604020202020204" pitchFamily="34" charset="0"/>
                <a:cs typeface="Arial" panose="020B0604020202020204" pitchFamily="34" charset="0"/>
              </a:rPr>
              <a:t>(a)</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a:extLst>
              <a:ext uri="{C183D7F6-B498-43B3-948B-1728B52AA6E4}">
                <adec:decorative xmlns=""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4971" y="1695000"/>
            <a:ext cx="9910758" cy="4511400"/>
          </a:xfrm>
          <a:prstGeom prst="rect">
            <a:avLst/>
          </a:prstGeom>
        </p:spPr>
      </p:pic>
    </p:spTree>
    <p:extLst>
      <p:ext uri="{BB962C8B-B14F-4D97-AF65-F5344CB8AC3E}">
        <p14:creationId xmlns:p14="http://schemas.microsoft.com/office/powerpoint/2010/main" val="39921240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Chart 1.5: CPI inflation projection based on constant interest rates at 3%, other policy measures as announced</a:t>
            </a:r>
          </a:p>
        </p:txBody>
      </p:sp>
      <p:pic>
        <p:nvPicPr>
          <p:cNvPr id="2" name="Picture 1" descr="The solid line shows ONS data for annual CPI inflation. The shaded area shows the distribution CPI inflation projection. The distribution widens over the forecast period to reflect uncertainty around the outlook for inflation."/>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0809" y="1612298"/>
            <a:ext cx="9910382" cy="4588429"/>
          </a:xfrm>
          <a:prstGeom prst="rect">
            <a:avLst/>
          </a:prstGeom>
        </p:spPr>
      </p:pic>
    </p:spTree>
    <p:extLst>
      <p:ext uri="{BB962C8B-B14F-4D97-AF65-F5344CB8AC3E}">
        <p14:creationId xmlns:p14="http://schemas.microsoft.com/office/powerpoint/2010/main" val="4108033985"/>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1858</TotalTime>
  <Words>2223</Words>
  <Application>Microsoft Office PowerPoint</Application>
  <PresentationFormat>Widescreen</PresentationFormat>
  <Paragraphs>30</Paragraphs>
  <Slides>10</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Cambria Math</vt:lpstr>
      <vt:lpstr>Century Gothic</vt:lpstr>
      <vt:lpstr>Bank LINKS Template</vt:lpstr>
      <vt:lpstr>PowerPoint Presentation</vt:lpstr>
      <vt:lpstr>Table 1.A: Forecast summary (a) (b) </vt:lpstr>
      <vt:lpstr>Table 1.B: Conditioning assumptions (a) (b) </vt:lpstr>
      <vt:lpstr>Chart 1.1: GDP growth projection based on market interest rate expectations, other policy measures as announced </vt:lpstr>
      <vt:lpstr>Chart 1.2: Changes in GDP since pre-recession peak in past recessions and the MPC's November 2022 projections (a) </vt:lpstr>
      <vt:lpstr>Chart 1.3: Unemployment rate projection based on market interest rate expectations, other policy measures as announced </vt:lpstr>
      <vt:lpstr>Chart 1.4: CPI inflation projection based on market interest rate expectations, other policy measures as announced</vt:lpstr>
      <vt:lpstr>Table 1.C: The quarterly central projection for CPI inflation (a) </vt:lpstr>
      <vt:lpstr>Chart 1.5: CPI inflation projection based on constant interest rates at 3%, other policy measures as announced</vt:lpstr>
      <vt:lpstr>Table 1.D: Indicative projections consistent with the MPC’s forecast (a) (b)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November 2022</dc:title>
  <dc:subject>1: The economic outlook</dc:subject>
  <dc:creator>Bank of England</dc:creator>
  <cp:lastModifiedBy>Carrillo Coello, Luis</cp:lastModifiedBy>
  <cp:revision>111</cp:revision>
  <dcterms:created xsi:type="dcterms:W3CDTF">2022-03-15T15:50:20Z</dcterms:created>
  <dcterms:modified xsi:type="dcterms:W3CDTF">2022-11-03T10:44:00Z</dcterms:modified>
</cp:coreProperties>
</file>