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29"/>
  </p:notesMasterIdLst>
  <p:sldIdLst>
    <p:sldId id="415" r:id="rId2"/>
    <p:sldId id="428" r:id="rId3"/>
    <p:sldId id="429" r:id="rId4"/>
    <p:sldId id="430" r:id="rId5"/>
    <p:sldId id="431" r:id="rId6"/>
    <p:sldId id="432" r:id="rId7"/>
    <p:sldId id="433" r:id="rId8"/>
    <p:sldId id="434" r:id="rId9"/>
    <p:sldId id="435" r:id="rId10"/>
    <p:sldId id="436" r:id="rId11"/>
    <p:sldId id="437" r:id="rId12"/>
    <p:sldId id="438" r:id="rId13"/>
    <p:sldId id="439" r:id="rId14"/>
    <p:sldId id="440" r:id="rId15"/>
    <p:sldId id="441" r:id="rId16"/>
    <p:sldId id="442" r:id="rId17"/>
    <p:sldId id="443" r:id="rId18"/>
    <p:sldId id="444" r:id="rId19"/>
    <p:sldId id="445" r:id="rId20"/>
    <p:sldId id="446" r:id="rId21"/>
    <p:sldId id="447" r:id="rId22"/>
    <p:sldId id="448" r:id="rId23"/>
    <p:sldId id="449" r:id="rId24"/>
    <p:sldId id="450" r:id="rId25"/>
    <p:sldId id="451" r:id="rId26"/>
    <p:sldId id="452" r:id="rId27"/>
    <p:sldId id="453"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76" autoAdjust="0"/>
    <p:restoredTop sz="77150" autoAdjust="0"/>
  </p:normalViewPr>
  <p:slideViewPr>
    <p:cSldViewPr snapToGrid="0" showGuides="1">
      <p:cViewPr>
        <p:scale>
          <a:sx n="80" d="100"/>
          <a:sy n="80" d="100"/>
        </p:scale>
        <p:origin x="1235" y="-19"/>
      </p:cViewPr>
      <p:guideLst/>
    </p:cSldViewPr>
  </p:slideViewPr>
  <p:notesTextViewPr>
    <p:cViewPr>
      <p:scale>
        <a:sx n="3" d="2"/>
        <a:sy n="3" d="2"/>
      </p:scale>
      <p:origin x="0" y="0"/>
    </p:cViewPr>
  </p:notesTextViewPr>
  <p:sorterViewPr>
    <p:cViewPr>
      <p:scale>
        <a:sx n="110" d="100"/>
        <a:sy n="110" d="100"/>
      </p:scale>
      <p:origin x="0" y="-788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02/11/2022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ONS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The lighter diamonds show Bank staff’s projections at the time of the August 2022 Monetary Policy Report. The darker diamonds show Bank staff’s current projections. Projections for GDP and the unemployment rate are quarterly and show Q3 and Q4 (August projections show Q2 to Q4). Projections for CPI inflation are monthly and show October to December 2022 (August projections show July to December 2022). GDP and unemployment rate 2022 Q3 projections are based on official data to August. CPI inflation figure is an outturn.</a:t>
            </a:r>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2456583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 Figures in parentheses show currency trade weights in the overall sterling ERI.</a:t>
            </a:r>
          </a:p>
        </p:txBody>
      </p:sp>
      <p:sp>
        <p:nvSpPr>
          <p:cNvPr id="4" name="Slide Number Placeholder 3"/>
          <p:cNvSpPr>
            <a:spLocks noGrp="1"/>
          </p:cNvSpPr>
          <p:nvPr>
            <p:ph type="sldNum" sz="quarter" idx="10"/>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2666829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ICE/</a:t>
            </a:r>
            <a:r>
              <a:rPr lang="en-GB" sz="1200" kern="1200" dirty="0" err="1">
                <a:solidFill>
                  <a:schemeClr val="tx1"/>
                </a:solidFill>
                <a:effectLst/>
                <a:latin typeface="+mn-lt"/>
                <a:ea typeface="+mn-ea"/>
                <a:cs typeface="+mn-cs"/>
              </a:rPr>
              <a:t>BoAML</a:t>
            </a:r>
            <a:r>
              <a:rPr lang="en-GB" sz="1200" kern="1200" dirty="0">
                <a:solidFill>
                  <a:schemeClr val="tx1"/>
                </a:solidFill>
                <a:effectLst/>
                <a:latin typeface="+mn-lt"/>
                <a:ea typeface="+mn-ea"/>
                <a:cs typeface="+mn-cs"/>
              </a:rPr>
              <a:t> Global Research and Refinitiv Eikon from LSEG.</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Option-adjusted spreads relative to government bond yields. Investment-grade corporate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a:t>
            </a:r>
          </a:p>
        </p:txBody>
      </p:sp>
      <p:sp>
        <p:nvSpPr>
          <p:cNvPr id="4" name="Slide Number Placeholder 3"/>
          <p:cNvSpPr>
            <a:spLocks noGrp="1"/>
          </p:cNvSpPr>
          <p:nvPr>
            <p:ph type="sldNum" sz="quarter" idx="10"/>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25341499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Moneyfacts.co.uk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The Bank’s quoted rates series are weighted monthly average rates advertised by all UK banks and building societies with products meeting the specific criteria. In February 2019 the method used to calculate these data was changed. For more information, see ‘Introduction of new Quoted Rates data – </a:t>
            </a:r>
            <a:r>
              <a:rPr lang="en-GB" sz="1200" kern="1200" dirty="0" err="1">
                <a:solidFill>
                  <a:schemeClr val="tx1"/>
                </a:solidFill>
                <a:effectLst/>
                <a:latin typeface="+mn-lt"/>
                <a:ea typeface="+mn-ea"/>
                <a:cs typeface="+mn-cs"/>
              </a:rPr>
              <a:t>Bankstats</a:t>
            </a:r>
            <a:r>
              <a:rPr lang="en-GB" sz="1200" kern="1200" dirty="0">
                <a:solidFill>
                  <a:schemeClr val="tx1"/>
                </a:solidFill>
                <a:effectLst/>
                <a:latin typeface="+mn-lt"/>
                <a:ea typeface="+mn-ea"/>
                <a:cs typeface="+mn-cs"/>
              </a:rPr>
              <a:t> article’. Diamonds represent latest quoted rates data which are flash estimates for October using data to 31 October and are provisional until publication on 4 November. OIS rates are monthly averages of two‑year OIS rates.</a:t>
            </a:r>
          </a:p>
        </p:txBody>
      </p:sp>
      <p:sp>
        <p:nvSpPr>
          <p:cNvPr id="4" name="Slide Number Placeholder 3"/>
          <p:cNvSpPr>
            <a:spLocks noGrp="1"/>
          </p:cNvSpPr>
          <p:nvPr>
            <p:ph type="sldNum" sz="quarter" idx="10"/>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17935651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FCA Product Sales Data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Number of outstanding owner-occupier fixed-rate mortgages as at 30 June 2022, distributed by quarter during which fixed-rate period expires and by existing interest rate. These data do not include buy-to-let mortgages or mortgages that are off balance sheet of authorised lenders, such as securitised loans or loan books sold to third parties. Mortgages with less than £1,000 outstanding are excluded.</a:t>
            </a:r>
          </a:p>
        </p:txBody>
      </p:sp>
      <p:sp>
        <p:nvSpPr>
          <p:cNvPr id="4" name="Slide Number Placeholder 3"/>
          <p:cNvSpPr>
            <a:spLocks noGrp="1"/>
          </p:cNvSpPr>
          <p:nvPr>
            <p:ph type="sldNum" sz="quarter" idx="10"/>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26864934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 Diamonds show quarterly headline GDP growth. Purple and aqua bars are Bank staff estimates for the contribution of the extra bank holidays in June and September respectively. Gold bars show adjusted market sector output, as a proxy for ‘underlying output’. Orange bars are contributions of government services output to quarterly GDP growth, including the vaccination and Test and Trace programmes. Data for Q3 and Q4 are Bank staff projections.</a:t>
            </a:r>
          </a:p>
        </p:txBody>
      </p:sp>
      <p:sp>
        <p:nvSpPr>
          <p:cNvPr id="4" name="Slide Number Placeholder 3"/>
          <p:cNvSpPr>
            <a:spLocks noGrp="1"/>
          </p:cNvSpPr>
          <p:nvPr>
            <p:ph type="sldNum" sz="quarter" idx="10"/>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2555078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 Monthly data to September 2022. All in-store and online retailing including automotive fuel, excluding utilities. Nominal refers to the value of sales and real refers to the volume of sales.</a:t>
            </a:r>
          </a:p>
        </p:txBody>
      </p:sp>
      <p:sp>
        <p:nvSpPr>
          <p:cNvPr id="4" name="Slide Number Placeholder 3"/>
          <p:cNvSpPr>
            <a:spLocks noGrp="1"/>
          </p:cNvSpPr>
          <p:nvPr>
            <p:ph type="sldNum" sz="quarter" idx="10"/>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2504788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 S&amp;P Global/CIPS.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A reading of above 50 indicates an increase on the previous month while a reading below 50 indicates a fall. Measures of current monthly UK composite (services and manufacturing) output, manufacturing output and services business activity. Latest data are flash estimates for October 2022.</a:t>
            </a:r>
          </a:p>
        </p:txBody>
      </p:sp>
      <p:sp>
        <p:nvSpPr>
          <p:cNvPr id="4" name="Slide Number Placeholder 3"/>
          <p:cNvSpPr>
            <a:spLocks noGrp="1"/>
          </p:cNvSpPr>
          <p:nvPr>
            <p:ph type="sldNum" sz="quarter" idx="10"/>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3155180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 Based on adults who said their cost of living had increased. Question: ‘Which of the following are you doing because your cost of living has increased?’. Respondents were able to choose more than one response. Latest survey conducted 29 September 2022 to 9 October 2022 with a sample size of 1,660 households. Not seasonally adjusted.</a:t>
            </a:r>
          </a:p>
        </p:txBody>
      </p:sp>
      <p:sp>
        <p:nvSpPr>
          <p:cNvPr id="4" name="Slide Number Placeholder 3"/>
          <p:cNvSpPr>
            <a:spLocks noGrp="1"/>
          </p:cNvSpPr>
          <p:nvPr>
            <p:ph type="sldNum" sz="quarter" idx="10"/>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9904081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 Diamonds show Bank staff projections for 2022 Q3, Q4 and 2023 Q1. Bars may not sum to total due to rounding. Income includes non-profit institutions serving households. See footnote (q) in Table 1.D for the definition of real post-tax household income.</a:t>
            </a:r>
          </a:p>
        </p:txBody>
      </p:sp>
      <p:sp>
        <p:nvSpPr>
          <p:cNvPr id="4" name="Slide Number Placeholder 3"/>
          <p:cNvSpPr>
            <a:spLocks noGrp="1"/>
          </p:cNvSpPr>
          <p:nvPr>
            <p:ph type="sldNum" sz="quarter" idx="10"/>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3189674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Bank of England, NMG Consulting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Share of respondents answering how their total spending has been affected by the increase in the cost of living over the past six months. The survey was conducted 30 August to 17 September 2022, with 4,336 responses to this question. Excludes those that responded ‘Don’t know’.</a:t>
            </a:r>
          </a:p>
        </p:txBody>
      </p:sp>
      <p:sp>
        <p:nvSpPr>
          <p:cNvPr id="4" name="Slide Number Placeholder 3"/>
          <p:cNvSpPr>
            <a:spLocks noGrp="1"/>
          </p:cNvSpPr>
          <p:nvPr>
            <p:ph type="sldNum" sz="quarter" idx="10"/>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2528306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Refinitiv Eikon from LSEG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See footnote (c) of Table 1.D for definition. Figures for 2022 Q3 and Q4 are Bank staff projections. These projections do not include the Advance Estimate of US 2022 Q3 GDP and the Preliminary Flash Estimate of euro-area 2022 Q3 GDP which were released after data cut-off.</a:t>
            </a:r>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41505703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Halifax House Price Index, HM Land Registry, Nationwide, Refinitiv Eikon from LSEG, Rightmove.co.uk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Latest data point is October 2022 for Rightmove, September 2022 for Nationwide and Halifax, and August 2022 for the UK house price index. The Rightmove series is seasonally adjusted by Bank staff.</a:t>
            </a:r>
          </a:p>
        </p:txBody>
      </p:sp>
      <p:sp>
        <p:nvSpPr>
          <p:cNvPr id="4" name="Slide Number Placeholder 3"/>
          <p:cNvSpPr>
            <a:spLocks noGrp="1"/>
          </p:cNvSpPr>
          <p:nvPr>
            <p:ph type="sldNum" sz="quarter" idx="10"/>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21244125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GfK, Refinitiv Eikon from LSEG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GfK Consumer Confidence Index and sub-indices based on the net balances of respondents reporting that they expect their personal financial situation and the general economic situation to improve over the next 12 months. Averages calculated over 1996 to 2019. Latest data points are for October 2022. Not seasonally adjusted.</a:t>
            </a:r>
          </a:p>
        </p:txBody>
      </p:sp>
      <p:sp>
        <p:nvSpPr>
          <p:cNvPr id="4" name="Slide Number Placeholder 3"/>
          <p:cNvSpPr>
            <a:spLocks noGrp="1"/>
          </p:cNvSpPr>
          <p:nvPr>
            <p:ph type="sldNum" sz="quarter" idx="10"/>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41896892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DMP Survey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Data are three-month moving averages. Based on the question ‘How would you rate the overall uncertainty facing your business at the moment?’. Share of respondents that responded ‘Very high – very hard to forecast future sales’ or ‘High – hard to forecast future sales’. Not seasonally adjusted. Latest survey period was 7 to 21 October 2022 and received responses from 2,614 UK businesses.</a:t>
            </a:r>
          </a:p>
        </p:txBody>
      </p:sp>
      <p:sp>
        <p:nvSpPr>
          <p:cNvPr id="4" name="Slide Number Placeholder 3"/>
          <p:cNvSpPr>
            <a:spLocks noGrp="1"/>
          </p:cNvSpPr>
          <p:nvPr>
            <p:ph type="sldNum" sz="quarter" idx="10"/>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16820462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a:t>
            </a:r>
            <a:r>
              <a:rPr lang="en-GB" sz="1200" kern="1200" dirty="0" err="1">
                <a:solidFill>
                  <a:schemeClr val="tx1"/>
                </a:solidFill>
                <a:effectLst/>
                <a:latin typeface="+mn-lt"/>
                <a:ea typeface="+mn-ea"/>
                <a:cs typeface="+mn-cs"/>
              </a:rPr>
              <a:t>Adzuna</a:t>
            </a:r>
            <a:r>
              <a:rPr lang="en-GB" sz="1200" kern="1200" dirty="0">
                <a:solidFill>
                  <a:schemeClr val="tx1"/>
                </a:solidFill>
                <a:effectLst/>
                <a:latin typeface="+mn-lt"/>
                <a:ea typeface="+mn-ea"/>
                <a:cs typeface="+mn-cs"/>
              </a:rPr>
              <a:t>, Indeed, ONS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Data are not seasonally adjusted. ONS vacancy survey shows single-month vacancy estimates and data are monthly to September. Indeed online job postings shows stock of job postings on Indeed UK and data are seven-day averages to 21 October 2022. </a:t>
            </a:r>
            <a:r>
              <a:rPr lang="en-GB" sz="1200" kern="1200" dirty="0" err="1">
                <a:solidFill>
                  <a:schemeClr val="tx1"/>
                </a:solidFill>
                <a:effectLst/>
                <a:latin typeface="+mn-lt"/>
                <a:ea typeface="+mn-ea"/>
                <a:cs typeface="+mn-cs"/>
              </a:rPr>
              <a:t>Adzuna</a:t>
            </a:r>
            <a:r>
              <a:rPr lang="en-GB" sz="1200" kern="1200" dirty="0">
                <a:solidFill>
                  <a:schemeClr val="tx1"/>
                </a:solidFill>
                <a:effectLst/>
                <a:latin typeface="+mn-lt"/>
                <a:ea typeface="+mn-ea"/>
                <a:cs typeface="+mn-cs"/>
              </a:rPr>
              <a:t> shows job advertisements provided by </a:t>
            </a:r>
            <a:r>
              <a:rPr lang="en-GB" sz="1200" kern="1200" dirty="0" err="1">
                <a:solidFill>
                  <a:schemeClr val="tx1"/>
                </a:solidFill>
                <a:effectLst/>
                <a:latin typeface="+mn-lt"/>
                <a:ea typeface="+mn-ea"/>
                <a:cs typeface="+mn-cs"/>
              </a:rPr>
              <a:t>Adzuna</a:t>
            </a:r>
            <a:r>
              <a:rPr lang="en-GB" sz="1200" kern="1200" dirty="0">
                <a:solidFill>
                  <a:schemeClr val="tx1"/>
                </a:solidFill>
                <a:effectLst/>
                <a:latin typeface="+mn-lt"/>
                <a:ea typeface="+mn-ea"/>
                <a:cs typeface="+mn-cs"/>
              </a:rPr>
              <a:t> and are weekly data to 14 October 2022. Indeed and </a:t>
            </a:r>
            <a:r>
              <a:rPr lang="en-GB" sz="1200" kern="1200" dirty="0" err="1">
                <a:solidFill>
                  <a:schemeClr val="tx1"/>
                </a:solidFill>
                <a:effectLst/>
                <a:latin typeface="+mn-lt"/>
                <a:ea typeface="+mn-ea"/>
                <a:cs typeface="+mn-cs"/>
              </a:rPr>
              <a:t>Adzuna</a:t>
            </a:r>
            <a:r>
              <a:rPr lang="en-GB" sz="1200" kern="1200" dirty="0">
                <a:solidFill>
                  <a:schemeClr val="tx1"/>
                </a:solidFill>
                <a:effectLst/>
                <a:latin typeface="+mn-lt"/>
                <a:ea typeface="+mn-ea"/>
                <a:cs typeface="+mn-cs"/>
              </a:rPr>
              <a:t> series are adjusted to remove duplicates.</a:t>
            </a:r>
          </a:p>
        </p:txBody>
      </p:sp>
      <p:sp>
        <p:nvSpPr>
          <p:cNvPr id="4" name="Slide Number Placeholder 3"/>
          <p:cNvSpPr>
            <a:spLocks noGrp="1"/>
          </p:cNvSpPr>
          <p:nvPr>
            <p:ph type="sldNum" sz="quarter" idx="10"/>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28702978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a:t>
            </a:r>
            <a:r>
              <a:rPr lang="en-GB" sz="1200" kern="1200">
                <a:solidFill>
                  <a:schemeClr val="tx1"/>
                </a:solidFill>
                <a:effectLst/>
                <a:latin typeface="+mn-lt"/>
                <a:ea typeface="+mn-ea"/>
                <a:cs typeface="+mn-cs"/>
              </a:rPr>
              <a:t>: ONS </a:t>
            </a:r>
            <a:r>
              <a:rPr lang="en-GB" sz="1200" kern="1200" dirty="0">
                <a:solidFill>
                  <a:schemeClr val="tx1"/>
                </a:solidFill>
                <a:effectLst/>
                <a:latin typeface="+mn-lt"/>
                <a:ea typeface="+mn-ea"/>
                <a:cs typeface="+mn-cs"/>
              </a:rPr>
              <a:t>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For those aged 16 and over. Employment includes employees and self-employed. Latest data are for the three months to August.</a:t>
            </a:r>
          </a:p>
        </p:txBody>
      </p:sp>
      <p:sp>
        <p:nvSpPr>
          <p:cNvPr id="4" name="Slide Number Placeholder 3"/>
          <p:cNvSpPr>
            <a:spLocks noGrp="1"/>
          </p:cNvSpPr>
          <p:nvPr>
            <p:ph type="sldNum" sz="quarter" idx="10"/>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33233219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HMRC, ONS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Private sector regular pay growth is growth in three-month average pay relative to the same period a year earlier; data are to August 2022. Pay as You Earn (PAYE) Real Time Information (RTI) median of pay growth are monthly data. Latest data point is the flash estimate for September 2022. This measure includes both public and private sector pay growth.</a:t>
            </a:r>
          </a:p>
        </p:txBody>
      </p:sp>
      <p:sp>
        <p:nvSpPr>
          <p:cNvPr id="4" name="Slide Number Placeholder 3"/>
          <p:cNvSpPr>
            <a:spLocks noGrp="1"/>
          </p:cNvSpPr>
          <p:nvPr>
            <p:ph type="sldNum" sz="quarter" idx="10"/>
          </p:nvPr>
        </p:nvSpPr>
        <p:spPr/>
        <p:txBody>
          <a:bodyPr/>
          <a:lstStyle/>
          <a:p>
            <a:fld id="{2F5E53B0-EFB7-4B0E-B012-E676534541B5}" type="slidenum">
              <a:rPr lang="en-GB" smtClean="0"/>
              <a:t>26</a:t>
            </a:fld>
            <a:endParaRPr lang="en-GB"/>
          </a:p>
        </p:txBody>
      </p:sp>
    </p:spTree>
    <p:extLst>
      <p:ext uri="{BB962C8B-B14F-4D97-AF65-F5344CB8AC3E}">
        <p14:creationId xmlns:p14="http://schemas.microsoft.com/office/powerpoint/2010/main" val="42109879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Bloomberg Finance L.P., Department for Business, Energy and Industrial Strategy, ONS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Figures in parentheses are CPI basket weights in 2022 and do not sum to 100 due to rounding. Data to September 2022. Bank staff projection from October 2022 to March 2023. Fuels and lubricants estimates use Department for Business, Energy and Industrial Strategy petrol price data for October 2022 and then are based on the sterling oil futures curve. Other goods is the difference between CPI inflation and the other contributions identified in the chart.</a:t>
            </a:r>
          </a:p>
        </p:txBody>
      </p:sp>
      <p:sp>
        <p:nvSpPr>
          <p:cNvPr id="4" name="Slide Number Placeholder 3"/>
          <p:cNvSpPr>
            <a:spLocks noGrp="1"/>
          </p:cNvSpPr>
          <p:nvPr>
            <p:ph type="sldNum" sz="quarter" idx="10"/>
          </p:nvPr>
        </p:nvSpPr>
        <p:spPr/>
        <p:txBody>
          <a:bodyPr/>
          <a:lstStyle/>
          <a:p>
            <a:fld id="{2F5E53B0-EFB7-4B0E-B012-E676534541B5}" type="slidenum">
              <a:rPr lang="en-GB" smtClean="0"/>
              <a:t>27</a:t>
            </a:fld>
            <a:endParaRPr lang="en-GB"/>
          </a:p>
        </p:txBody>
      </p:sp>
    </p:spTree>
    <p:extLst>
      <p:ext uri="{BB962C8B-B14F-4D97-AF65-F5344CB8AC3E}">
        <p14:creationId xmlns:p14="http://schemas.microsoft.com/office/powerpoint/2010/main" val="3809307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Bloomberg Finance L.P.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The Dutch Title Transfer Facility pricing point is used for the European price. UK and US prices have been converted to euros. Dashed lines refer to respective futures curves using one-month forward prices based on the seven day average to 25 October 2022 for the UK and the fifteen day averages to 25 October 2022 for the US and Europe.</a:t>
            </a:r>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735941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Eurostat, ONS, Refinitiv Eikon from LSEG, US Bureau of Economic Analysis, US Bureau of </a:t>
            </a:r>
            <a:r>
              <a:rPr lang="en-GB" sz="1200" kern="1200" dirty="0" err="1">
                <a:solidFill>
                  <a:schemeClr val="tx1"/>
                </a:solidFill>
                <a:effectLst/>
                <a:latin typeface="+mn-lt"/>
                <a:ea typeface="+mn-ea"/>
                <a:cs typeface="+mn-cs"/>
              </a:rPr>
              <a:t>Labor</a:t>
            </a:r>
            <a:r>
              <a:rPr lang="en-GB" sz="1200" kern="1200" dirty="0">
                <a:solidFill>
                  <a:schemeClr val="tx1"/>
                </a:solidFill>
                <a:effectLst/>
                <a:latin typeface="+mn-lt"/>
                <a:ea typeface="+mn-ea"/>
                <a:cs typeface="+mn-cs"/>
              </a:rPr>
              <a:t> Statistics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Energy includes fuel and household energy bills. Other goods is the difference between overall inflation and the other contributions identified on the chart, and therefore includes alcohol and tobacco. The latest data are September 2022 outturns.</a:t>
            </a:r>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4064087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Bloomberg Finance L.P., Refinitiv Eikon from LSEG, S&amp;P indices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Daily data to 25 October. Calculated using S&amp;P GSCI US dollar commodity price indices, the ‘Agricultural goods’ series is based on the total agricultural and livestock S&amp;P Commodity Index and the ‘Oil’ series is based on US dollar Brent forward prices for delivery in 10–25 days’ time.</a:t>
            </a:r>
          </a:p>
        </p:txBody>
      </p:sp>
      <p:sp>
        <p:nvSpPr>
          <p:cNvPr id="4" name="Slide Number Placeholder 3"/>
          <p:cNvSpPr>
            <a:spLocks noGrp="1"/>
          </p:cNvSpPr>
          <p:nvPr>
            <p:ph type="sldNum" sz="quarter" idx="10"/>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3266423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MSCI, Refinitiv Eikon from LSEG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In local currency terms, except for MSCI Emerging Markets which is in US dollar terms. The MSCI Inc. disclaimer of liability, which applies to the data provided, is available from ‘Monetary Policy Report – Download the chart slides and data – November 2022’. UK domestically focused companies are defined as those generating at least 70% of their revenues in the United Kingdom.</a:t>
            </a:r>
          </a:p>
        </p:txBody>
      </p:sp>
      <p:sp>
        <p:nvSpPr>
          <p:cNvPr id="4" name="Slide Number Placeholder 3"/>
          <p:cNvSpPr>
            <a:spLocks noGrp="1"/>
          </p:cNvSpPr>
          <p:nvPr>
            <p:ph type="sldNum" sz="quarter" idx="10"/>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194977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Bloomberg Finance L.P.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All data as of 25 October 2022. The November and August curves for the UK are estimated using instantaneous forward overnight swap rates in the seven working days to 25 October 2022 and 15 working days to 26 July 2022 respectively. The curves for the US and euro area are estimated based on 15 working days to 25 October 2022 and 26 July 2022 respectively. Federal funds rate is the upper bound of the target range.</a:t>
            </a:r>
          </a:p>
        </p:txBody>
      </p:sp>
      <p:sp>
        <p:nvSpPr>
          <p:cNvPr id="4" name="Slide Number Placeholder 3"/>
          <p:cNvSpPr>
            <a:spLocks noGrp="1"/>
          </p:cNvSpPr>
          <p:nvPr>
            <p:ph type="sldNum" sz="quarter" idx="10"/>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513169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Bloomberg Finance L.P., Tradeweb and Bank calculations.</a:t>
            </a:r>
          </a:p>
        </p:txBody>
      </p:sp>
      <p:sp>
        <p:nvSpPr>
          <p:cNvPr id="4" name="Slide Number Placeholder 3"/>
          <p:cNvSpPr>
            <a:spLocks noGrp="1"/>
          </p:cNvSpPr>
          <p:nvPr>
            <p:ph type="sldNum" sz="quarter" idx="10"/>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1645346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Bloomberg Finance L.P., Tradeweb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Methodology based on </a:t>
            </a:r>
            <a:r>
              <a:rPr lang="en-GB" sz="1200" kern="1200" dirty="0" err="1">
                <a:solidFill>
                  <a:schemeClr val="tx1"/>
                </a:solidFill>
                <a:effectLst/>
                <a:latin typeface="+mn-lt"/>
                <a:ea typeface="+mn-ea"/>
                <a:cs typeface="+mn-cs"/>
              </a:rPr>
              <a:t>Rigobon</a:t>
            </a:r>
            <a:r>
              <a:rPr lang="en-GB" sz="1200" kern="1200" dirty="0">
                <a:solidFill>
                  <a:schemeClr val="tx1"/>
                </a:solidFill>
                <a:effectLst/>
                <a:latin typeface="+mn-lt"/>
                <a:ea typeface="+mn-ea"/>
                <a:cs typeface="+mn-cs"/>
              </a:rPr>
              <a:t> (2003). Identification of the country-specific origins of shocks is based on asset price volatility over time. The orange ‘Global’ bars combine identified shocks from the euro area, Japan and US. Data are weekly and the latest data point is for the week to 20 October 2022.</a:t>
            </a:r>
          </a:p>
        </p:txBody>
      </p:sp>
      <p:sp>
        <p:nvSpPr>
          <p:cNvPr id="4" name="Slide Number Placeholder 3"/>
          <p:cNvSpPr>
            <a:spLocks noGrp="1"/>
          </p:cNvSpPr>
          <p:nvPr>
            <p:ph type="sldNum" sz="quarter" idx="10"/>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21876078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November 2022</a:t>
            </a:r>
          </a:p>
          <a:p>
            <a:r>
              <a:rPr lang="en-GB" dirty="0"/>
              <a:t>Current economic conditions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2.9: The recent moves in long-term rates have been driven by UK factors</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Decomposition of the change in the 10-year UK nominal government bond yield since the start of 2022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UK-specific shocks have played an important role in driving the pickup in UK ten-year nominal bond yields since August.">
            <a:extLst>
              <a:ext uri="{FF2B5EF4-FFF2-40B4-BE49-F238E27FC236}">
                <a16:creationId xmlns:a16="http://schemas.microsoft.com/office/drawing/2014/main" id="{92F2A395-D9F0-49D8-9C50-852001D92B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839" y="1752600"/>
            <a:ext cx="10968323" cy="4629150"/>
          </a:xfrm>
          <a:prstGeom prst="rect">
            <a:avLst/>
          </a:prstGeom>
        </p:spPr>
      </p:pic>
    </p:spTree>
    <p:extLst>
      <p:ext uri="{BB962C8B-B14F-4D97-AF65-F5344CB8AC3E}">
        <p14:creationId xmlns:p14="http://schemas.microsoft.com/office/powerpoint/2010/main" val="3650578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2.10: The sterling ERI has fallen by 2% since the August Report</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Sterling effective exchange rate index (ERI) and selected bilateral exchange rates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The sterling ERI has fallen by 2% since the August Report.">
            <a:extLst>
              <a:ext uri="{FF2B5EF4-FFF2-40B4-BE49-F238E27FC236}">
                <a16:creationId xmlns:a16="http://schemas.microsoft.com/office/drawing/2014/main" id="{8C48C655-FD53-4A91-A1CA-617A41B3E1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922" y="1370013"/>
            <a:ext cx="11261879" cy="4025900"/>
          </a:xfrm>
          <a:prstGeom prst="rect">
            <a:avLst/>
          </a:prstGeom>
        </p:spPr>
      </p:pic>
    </p:spTree>
    <p:extLst>
      <p:ext uri="{BB962C8B-B14F-4D97-AF65-F5344CB8AC3E}">
        <p14:creationId xmlns:p14="http://schemas.microsoft.com/office/powerpoint/2010/main" val="25111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2.11: Corporate bond spreads have picked up</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International non-financial corporate bond spreads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Sterling corporate bond spreads have widened notably since August.">
            <a:extLst>
              <a:ext uri="{FF2B5EF4-FFF2-40B4-BE49-F238E27FC236}">
                <a16:creationId xmlns:a16="http://schemas.microsoft.com/office/drawing/2014/main" id="{BA254ADC-6F1A-4136-8252-4B3F8B54D7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370013"/>
            <a:ext cx="11270987" cy="4298950"/>
          </a:xfrm>
          <a:prstGeom prst="rect">
            <a:avLst/>
          </a:prstGeom>
        </p:spPr>
      </p:pic>
    </p:spTree>
    <p:extLst>
      <p:ext uri="{BB962C8B-B14F-4D97-AF65-F5344CB8AC3E}">
        <p14:creationId xmlns:p14="http://schemas.microsoft.com/office/powerpoint/2010/main" val="25672879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2.12: Average quoted rates on new mortgages have picked up sharply</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Average quoted rates on two-year fixed-rate mortgages, a fixed-rate savings bond and the OIS rate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Interest rates on mortgages and household savings products have risen sharply since August.">
            <a:extLst>
              <a:ext uri="{FF2B5EF4-FFF2-40B4-BE49-F238E27FC236}">
                <a16:creationId xmlns:a16="http://schemas.microsoft.com/office/drawing/2014/main" id="{42B26E9C-843B-4BB6-8E96-ABC1DED244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462" y="1752600"/>
            <a:ext cx="10887076" cy="4629150"/>
          </a:xfrm>
          <a:prstGeom prst="rect">
            <a:avLst/>
          </a:prstGeom>
        </p:spPr>
      </p:pic>
    </p:spTree>
    <p:extLst>
      <p:ext uri="{BB962C8B-B14F-4D97-AF65-F5344CB8AC3E}">
        <p14:creationId xmlns:p14="http://schemas.microsoft.com/office/powerpoint/2010/main" val="13787402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2.13: Just over two million mortgages will reach the end of their fixed-rate term by the end of 2023</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Number of outstanding mortgages with a fixed rate expiring by end-2023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Just over two million mortgages will reach the end of their fixed-rate term by the end of 2023.">
            <a:extLst>
              <a:ext uri="{FF2B5EF4-FFF2-40B4-BE49-F238E27FC236}">
                <a16:creationId xmlns:a16="http://schemas.microsoft.com/office/drawing/2014/main" id="{8E74D1E9-ECD7-4957-AF5A-98D60953AA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0875" y="1752601"/>
            <a:ext cx="8350251" cy="4634060"/>
          </a:xfrm>
          <a:prstGeom prst="rect">
            <a:avLst/>
          </a:prstGeom>
        </p:spPr>
      </p:pic>
    </p:spTree>
    <p:extLst>
      <p:ext uri="{BB962C8B-B14F-4D97-AF65-F5344CB8AC3E}">
        <p14:creationId xmlns:p14="http://schemas.microsoft.com/office/powerpoint/2010/main" val="13032733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2.14: Underlying output growth is expected to slow materially in 2022 H2</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quarterly GDP growth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Quarterly GDP growth is expected to fall in 2022 Q3 and Q4, largely reflecting weakness in underlying output growth.">
            <a:extLst>
              <a:ext uri="{FF2B5EF4-FFF2-40B4-BE49-F238E27FC236}">
                <a16:creationId xmlns:a16="http://schemas.microsoft.com/office/drawing/2014/main" id="{C1725968-29BE-40E9-97CF-86C5147E0A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747" y="1370012"/>
            <a:ext cx="11078507" cy="5021093"/>
          </a:xfrm>
          <a:prstGeom prst="rect">
            <a:avLst/>
          </a:prstGeom>
        </p:spPr>
      </p:pic>
    </p:spTree>
    <p:extLst>
      <p:ext uri="{BB962C8B-B14F-4D97-AF65-F5344CB8AC3E}">
        <p14:creationId xmlns:p14="http://schemas.microsoft.com/office/powerpoint/2010/main" val="8486399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2.15: Both the nominal value and real volume of retail sales have fallen in recent months</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Changes in nominal and real retail sales since 2019 Q4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Both the value and volume of retail sales have fallen in September 2022.">
            <a:extLst>
              <a:ext uri="{FF2B5EF4-FFF2-40B4-BE49-F238E27FC236}">
                <a16:creationId xmlns:a16="http://schemas.microsoft.com/office/drawing/2014/main" id="{20D1EFAB-7493-4C0B-923F-C622679DE2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752600"/>
            <a:ext cx="11296645" cy="4070350"/>
          </a:xfrm>
          <a:prstGeom prst="rect">
            <a:avLst/>
          </a:prstGeom>
        </p:spPr>
      </p:pic>
    </p:spTree>
    <p:extLst>
      <p:ext uri="{BB962C8B-B14F-4D97-AF65-F5344CB8AC3E}">
        <p14:creationId xmlns:p14="http://schemas.microsoft.com/office/powerpoint/2010/main" val="2701487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2.16: Survey indicators are consistent with a contraction in output</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S&amp;P Global/CIPS indicators of UK output growth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The composite PMI has been below the 50 no-change mark since September, with weakness in both the manufacturing and services sectors.">
            <a:extLst>
              <a:ext uri="{FF2B5EF4-FFF2-40B4-BE49-F238E27FC236}">
                <a16:creationId xmlns:a16="http://schemas.microsoft.com/office/drawing/2014/main" id="{E0DF30FC-E009-451C-9867-4A339D991A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370013"/>
            <a:ext cx="11281362" cy="4825224"/>
          </a:xfrm>
          <a:prstGeom prst="rect">
            <a:avLst/>
          </a:prstGeom>
        </p:spPr>
      </p:pic>
    </p:spTree>
    <p:extLst>
      <p:ext uri="{BB962C8B-B14F-4D97-AF65-F5344CB8AC3E}">
        <p14:creationId xmlns:p14="http://schemas.microsoft.com/office/powerpoint/2010/main" val="19064506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2.17: Consumers are spending less in response to the rising cost of living</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Responses to the ONS Opinions and Lifestyle Survey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Respondents to the latest ONS Opinions and Lifestyle Survey were largely spending less on non-essentials and using less fuel at home in response to the increased cost of living.">
            <a:extLst>
              <a:ext uri="{FF2B5EF4-FFF2-40B4-BE49-F238E27FC236}">
                <a16:creationId xmlns:a16="http://schemas.microsoft.com/office/drawing/2014/main" id="{EC28F492-2537-4888-8945-AC2233FE57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355467"/>
            <a:ext cx="11299138" cy="4797240"/>
          </a:xfrm>
          <a:prstGeom prst="rect">
            <a:avLst/>
          </a:prstGeom>
        </p:spPr>
      </p:pic>
    </p:spTree>
    <p:extLst>
      <p:ext uri="{BB962C8B-B14F-4D97-AF65-F5344CB8AC3E}">
        <p14:creationId xmlns:p14="http://schemas.microsoft.com/office/powerpoint/2010/main" val="42266692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2.18: Fiscal support cushions the fall in real household incomes in the near term</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four-quarter real household income growth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Real post-tax household income is projected to fall a little in the year to 2022 Q4, but that fall is much smaller than expected in the August Report.">
            <a:extLst>
              <a:ext uri="{FF2B5EF4-FFF2-40B4-BE49-F238E27FC236}">
                <a16:creationId xmlns:a16="http://schemas.microsoft.com/office/drawing/2014/main" id="{678AB0A1-E53C-40ED-830A-45823E9416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752600"/>
            <a:ext cx="11322581" cy="3769439"/>
          </a:xfrm>
          <a:prstGeom prst="rect">
            <a:avLst/>
          </a:prstGeom>
        </p:spPr>
      </p:pic>
    </p:spTree>
    <p:extLst>
      <p:ext uri="{BB962C8B-B14F-4D97-AF65-F5344CB8AC3E}">
        <p14:creationId xmlns:p14="http://schemas.microsoft.com/office/powerpoint/2010/main" val="3279377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2.1: GDP is expected to fall in 2022 H2, unemployment is projected to remain at very low levels and inflation is expected to rise a little in Q4</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Near-term projections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GDP growth is expected to be negative in the near term; unemployment is expected to remain low; and CPI inflation is expected to rise further above target.">
            <a:extLst>
              <a:ext uri="{FF2B5EF4-FFF2-40B4-BE49-F238E27FC236}">
                <a16:creationId xmlns:a16="http://schemas.microsoft.com/office/drawing/2014/main" id="{97C922A7-88CA-4B30-8AD0-A673CEF5DC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4037" y="1752600"/>
            <a:ext cx="3763927" cy="4874730"/>
          </a:xfrm>
          <a:prstGeom prst="rect">
            <a:avLst/>
          </a:prstGeom>
        </p:spPr>
      </p:pic>
    </p:spTree>
    <p:extLst>
      <p:ext uri="{BB962C8B-B14F-4D97-AF65-F5344CB8AC3E}">
        <p14:creationId xmlns:p14="http://schemas.microsoft.com/office/powerpoint/2010/main" val="752136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199"/>
            <a:ext cx="11586117" cy="1565753"/>
          </a:xfrm>
        </p:spPr>
        <p:txBody>
          <a:bodyPr anchor="t"/>
          <a:lstStyle/>
          <a:p>
            <a:r>
              <a:rPr lang="en-GB" sz="2400" dirty="0">
                <a:latin typeface="Arial" panose="020B0604020202020204" pitchFamily="34" charset="0"/>
                <a:cs typeface="Arial" panose="020B0604020202020204" pitchFamily="34" charset="0"/>
              </a:rPr>
              <a:t>Chart 2.19: Lower-income households were more likely to be spending less given the increase in the cost of living</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Share of households changing their expenditure in response to the increased cost of living across income deciles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Lower income households responding to the latest Bank/NMG survey were more likely to have spent the same or less over the past six months than higher income households.">
            <a:extLst>
              <a:ext uri="{FF2B5EF4-FFF2-40B4-BE49-F238E27FC236}">
                <a16:creationId xmlns:a16="http://schemas.microsoft.com/office/drawing/2014/main" id="{6C5B12DA-A549-4519-B207-BBDA2FA485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5209" y="2163921"/>
            <a:ext cx="8581582" cy="4357011"/>
          </a:xfrm>
          <a:prstGeom prst="rect">
            <a:avLst/>
          </a:prstGeom>
        </p:spPr>
      </p:pic>
    </p:spTree>
    <p:extLst>
      <p:ext uri="{BB962C8B-B14F-4D97-AF65-F5344CB8AC3E}">
        <p14:creationId xmlns:p14="http://schemas.microsoft.com/office/powerpoint/2010/main" val="34320017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2.20: Most indicators of house price inflation have softened</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House price inflation, three months on a year earlier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Indicators of house price growth have been falling recently.">
            <a:extLst>
              <a:ext uri="{FF2B5EF4-FFF2-40B4-BE49-F238E27FC236}">
                <a16:creationId xmlns:a16="http://schemas.microsoft.com/office/drawing/2014/main" id="{A9C7650E-29D6-4FA7-8DEA-64782DB0A1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640" y="1370013"/>
            <a:ext cx="11256161" cy="4438650"/>
          </a:xfrm>
          <a:prstGeom prst="rect">
            <a:avLst/>
          </a:prstGeom>
        </p:spPr>
      </p:pic>
    </p:spTree>
    <p:extLst>
      <p:ext uri="{BB962C8B-B14F-4D97-AF65-F5344CB8AC3E}">
        <p14:creationId xmlns:p14="http://schemas.microsoft.com/office/powerpoint/2010/main" val="698500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2.21: Consumer confidence remained at historically low levels in October</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Consumer confidence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GfK consumer confidence remained around record lows in October, as did expectations for personal financial situations and the general economy.">
            <a:extLst>
              <a:ext uri="{FF2B5EF4-FFF2-40B4-BE49-F238E27FC236}">
                <a16:creationId xmlns:a16="http://schemas.microsoft.com/office/drawing/2014/main" id="{8A01CE42-76A8-4ADB-8CC3-0B8DC77DFE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9981" y="1370012"/>
            <a:ext cx="10832039" cy="5011737"/>
          </a:xfrm>
          <a:prstGeom prst="rect">
            <a:avLst/>
          </a:prstGeom>
        </p:spPr>
      </p:pic>
    </p:spTree>
    <p:extLst>
      <p:ext uri="{BB962C8B-B14F-4D97-AF65-F5344CB8AC3E}">
        <p14:creationId xmlns:p14="http://schemas.microsoft.com/office/powerpoint/2010/main" val="27723072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2.22: Business uncertainty remained elevated in the latest DMP Survey</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Business uncertainty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Business uncertainty remained elevated in October, according to the DMP survey.">
            <a:extLst>
              <a:ext uri="{FF2B5EF4-FFF2-40B4-BE49-F238E27FC236}">
                <a16:creationId xmlns:a16="http://schemas.microsoft.com/office/drawing/2014/main" id="{262FB618-BDE7-485E-93BC-5892BE1B57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370013"/>
            <a:ext cx="11296829" cy="4394200"/>
          </a:xfrm>
          <a:prstGeom prst="rect">
            <a:avLst/>
          </a:prstGeom>
        </p:spPr>
      </p:pic>
    </p:spTree>
    <p:extLst>
      <p:ext uri="{BB962C8B-B14F-4D97-AF65-F5344CB8AC3E}">
        <p14:creationId xmlns:p14="http://schemas.microsoft.com/office/powerpoint/2010/main" val="8305594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2.23: Some indicators of job vacancies suggest a softening in labour demand</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Indicators of the stock of job vacancies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The ONS single month vacancy survey and Adzuna job advertisements suggest the stock of vacancies has been falling in recent months, while the Indeed measure of online job postings suggests it has plateaued.">
            <a:extLst>
              <a:ext uri="{FF2B5EF4-FFF2-40B4-BE49-F238E27FC236}">
                <a16:creationId xmlns:a16="http://schemas.microsoft.com/office/drawing/2014/main" id="{3531935A-CBB6-4922-8F41-358F07EA36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999" y="1752600"/>
            <a:ext cx="10668002" cy="4620001"/>
          </a:xfrm>
          <a:prstGeom prst="rect">
            <a:avLst/>
          </a:prstGeom>
        </p:spPr>
      </p:pic>
    </p:spTree>
    <p:extLst>
      <p:ext uri="{BB962C8B-B14F-4D97-AF65-F5344CB8AC3E}">
        <p14:creationId xmlns:p14="http://schemas.microsoft.com/office/powerpoint/2010/main" val="24880820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2.24: Inactivity in the labour market is much higher than pre-Covid</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Changes in employment, unemployment and inactivity as a share of the working-age population since 2019 Q4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Inactivity relative to the working age population remains much higher than in 2019 Q4, while employment remains below. Unemployment as a share of the working age population has also now fallen below its 2019 Q4 level.">
            <a:extLst>
              <a:ext uri="{FF2B5EF4-FFF2-40B4-BE49-F238E27FC236}">
                <a16:creationId xmlns:a16="http://schemas.microsoft.com/office/drawing/2014/main" id="{F99037FB-0EEF-4FF7-9D55-94C55EB610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425" y="1752599"/>
            <a:ext cx="10979150" cy="4654467"/>
          </a:xfrm>
          <a:prstGeom prst="rect">
            <a:avLst/>
          </a:prstGeom>
        </p:spPr>
      </p:pic>
    </p:spTree>
    <p:extLst>
      <p:ext uri="{BB962C8B-B14F-4D97-AF65-F5344CB8AC3E}">
        <p14:creationId xmlns:p14="http://schemas.microsoft.com/office/powerpoint/2010/main" val="26699604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2.25: Private sector regular pay growth has picked up to 6.2%</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Indicators of annual pay growth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Pay growth has continued to increase and is expected to remain elevated in the near term.">
            <a:extLst>
              <a:ext uri="{FF2B5EF4-FFF2-40B4-BE49-F238E27FC236}">
                <a16:creationId xmlns:a16="http://schemas.microsoft.com/office/drawing/2014/main" id="{26639CD5-10D5-44DC-A6CE-C1BCA1D326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370013"/>
            <a:ext cx="11322581" cy="3765873"/>
          </a:xfrm>
          <a:prstGeom prst="rect">
            <a:avLst/>
          </a:prstGeom>
        </p:spPr>
      </p:pic>
    </p:spTree>
    <p:extLst>
      <p:ext uri="{BB962C8B-B14F-4D97-AF65-F5344CB8AC3E}">
        <p14:creationId xmlns:p14="http://schemas.microsoft.com/office/powerpoint/2010/main" val="42333382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2.26: Inflation is expected to be a little over 10% over most of the next </a:t>
            </a:r>
            <a:br>
              <a:rPr lang="en-GB" sz="2400" dirty="0">
                <a:latin typeface="Arial" panose="020B0604020202020204" pitchFamily="34" charset="0"/>
                <a:cs typeface="Arial" panose="020B0604020202020204" pitchFamily="34" charset="0"/>
              </a:rPr>
            </a:br>
            <a:r>
              <a:rPr lang="en-GB" sz="2400" dirty="0">
                <a:latin typeface="Arial" panose="020B0604020202020204" pitchFamily="34" charset="0"/>
                <a:cs typeface="Arial" panose="020B0604020202020204" pitchFamily="34" charset="0"/>
              </a:rPr>
              <a:t>six months</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CPI inflation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Inflation is expected to be pick up to just under 11% in October, mainly due to energy prices.">
            <a:extLst>
              <a:ext uri="{FF2B5EF4-FFF2-40B4-BE49-F238E27FC236}">
                <a16:creationId xmlns:a16="http://schemas.microsoft.com/office/drawing/2014/main" id="{588F6447-A055-4E16-B456-B06059F2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600"/>
            <a:ext cx="11277600" cy="4493280"/>
          </a:xfrm>
          <a:prstGeom prst="rect">
            <a:avLst/>
          </a:prstGeom>
        </p:spPr>
      </p:pic>
    </p:spTree>
    <p:extLst>
      <p:ext uri="{BB962C8B-B14F-4D97-AF65-F5344CB8AC3E}">
        <p14:creationId xmlns:p14="http://schemas.microsoft.com/office/powerpoint/2010/main" val="1195659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2.2: Global growth has slowed and is projected to remain weak in Q4</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UK-weighted world GDP growth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Global GDP growth has been slowing, and is expected to remain weak for the rest of the year.">
            <a:extLst>
              <a:ext uri="{FF2B5EF4-FFF2-40B4-BE49-F238E27FC236}">
                <a16:creationId xmlns:a16="http://schemas.microsoft.com/office/drawing/2014/main" id="{34130C03-92FD-48A8-8E59-1919C412E9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370013"/>
            <a:ext cx="11277601" cy="3782881"/>
          </a:xfrm>
          <a:prstGeom prst="rect">
            <a:avLst/>
          </a:prstGeom>
        </p:spPr>
      </p:pic>
    </p:spTree>
    <p:extLst>
      <p:ext uri="{BB962C8B-B14F-4D97-AF65-F5344CB8AC3E}">
        <p14:creationId xmlns:p14="http://schemas.microsoft.com/office/powerpoint/2010/main" val="4112910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2.3: Spot gas prices have fallen from their August peaks in Europe and the UK</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International wholesale gas spot and futures prices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European and UK gas spot prices spot prices have fallen sharply since their August peaks.">
            <a:extLst>
              <a:ext uri="{FF2B5EF4-FFF2-40B4-BE49-F238E27FC236}">
                <a16:creationId xmlns:a16="http://schemas.microsoft.com/office/drawing/2014/main" id="{3AF2F0B3-4FA5-4825-B84C-89EF396636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8" y="1752600"/>
            <a:ext cx="11279873" cy="4121150"/>
          </a:xfrm>
          <a:prstGeom prst="rect">
            <a:avLst/>
          </a:prstGeom>
        </p:spPr>
      </p:pic>
    </p:spTree>
    <p:extLst>
      <p:ext uri="{BB962C8B-B14F-4D97-AF65-F5344CB8AC3E}">
        <p14:creationId xmlns:p14="http://schemas.microsoft.com/office/powerpoint/2010/main" val="3288308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2.4: Inflation remains elevated in the UK, US and euro area</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annual consumer price inflation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6" name="Picture 5" descr="Inflation remains elevated in the UK, US and euro area.">
            <a:extLst>
              <a:ext uri="{FF2B5EF4-FFF2-40B4-BE49-F238E27FC236}">
                <a16:creationId xmlns:a16="http://schemas.microsoft.com/office/drawing/2014/main" id="{7531B542-4C05-44FD-AB18-39A0593F22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0894" y="1370012"/>
            <a:ext cx="10090212" cy="5011737"/>
          </a:xfrm>
          <a:prstGeom prst="rect">
            <a:avLst/>
          </a:prstGeom>
        </p:spPr>
      </p:pic>
    </p:spTree>
    <p:extLst>
      <p:ext uri="{BB962C8B-B14F-4D97-AF65-F5344CB8AC3E}">
        <p14:creationId xmlns:p14="http://schemas.microsoft.com/office/powerpoint/2010/main" val="2484026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2.5: Oil and metals prices have fallen since August</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US dollar commodity prices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Oil and metals prices are lower relative to the August Report, while agricultural goods prices have picked up a little.">
            <a:extLst>
              <a:ext uri="{FF2B5EF4-FFF2-40B4-BE49-F238E27FC236}">
                <a16:creationId xmlns:a16="http://schemas.microsoft.com/office/drawing/2014/main" id="{1B50233B-1442-40A7-A576-3F6469CB1F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234" y="1370012"/>
            <a:ext cx="10751532" cy="5011737"/>
          </a:xfrm>
          <a:prstGeom prst="rect">
            <a:avLst/>
          </a:prstGeom>
        </p:spPr>
      </p:pic>
    </p:spTree>
    <p:extLst>
      <p:ext uri="{BB962C8B-B14F-4D97-AF65-F5344CB8AC3E}">
        <p14:creationId xmlns:p14="http://schemas.microsoft.com/office/powerpoint/2010/main" val="35862522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2.6: Many global equity indices have fallen since August</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International equity prices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Many major equity indices globally have fallen since the August Report.">
            <a:extLst>
              <a:ext uri="{FF2B5EF4-FFF2-40B4-BE49-F238E27FC236}">
                <a16:creationId xmlns:a16="http://schemas.microsoft.com/office/drawing/2014/main" id="{A8817096-7543-4267-81DA-D349025FE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5666" y="1370012"/>
            <a:ext cx="10780668" cy="5011737"/>
          </a:xfrm>
          <a:prstGeom prst="rect">
            <a:avLst/>
          </a:prstGeom>
        </p:spPr>
      </p:pic>
    </p:spTree>
    <p:extLst>
      <p:ext uri="{BB962C8B-B14F-4D97-AF65-F5344CB8AC3E}">
        <p14:creationId xmlns:p14="http://schemas.microsoft.com/office/powerpoint/2010/main" val="211263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2.7: There has been a large increase in expected policy rates in the UK, US and euro area since August</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International forward interest rates </a:t>
            </a:r>
            <a:r>
              <a:rPr lang="en-GB" sz="2400" b="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Market-implied expectations of policy rates in the UK, US and euro area have risen markedly since the August Report.">
            <a:extLst>
              <a:ext uri="{FF2B5EF4-FFF2-40B4-BE49-F238E27FC236}">
                <a16:creationId xmlns:a16="http://schemas.microsoft.com/office/drawing/2014/main" id="{4EF45113-C9F8-49DD-B25A-200202C1B1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600"/>
            <a:ext cx="11243108" cy="4114800"/>
          </a:xfrm>
          <a:prstGeom prst="rect">
            <a:avLst/>
          </a:prstGeom>
        </p:spPr>
      </p:pic>
    </p:spTree>
    <p:extLst>
      <p:ext uri="{BB962C8B-B14F-4D97-AF65-F5344CB8AC3E}">
        <p14:creationId xmlns:p14="http://schemas.microsoft.com/office/powerpoint/2010/main" val="3165170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2.8: Long-term yields have picked up sharply since August</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Ten-year nominal government bond yields</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Ten-year nominal government bond yields have risen markedly since August, particularly in the UK. ">
            <a:extLst>
              <a:ext uri="{FF2B5EF4-FFF2-40B4-BE49-F238E27FC236}">
                <a16:creationId xmlns:a16="http://schemas.microsoft.com/office/drawing/2014/main" id="{AB37227E-3015-4A2F-ACD4-8E1AB68AE4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370013"/>
            <a:ext cx="11322581" cy="3773005"/>
          </a:xfrm>
          <a:prstGeom prst="rect">
            <a:avLst/>
          </a:prstGeom>
        </p:spPr>
      </p:pic>
    </p:spTree>
    <p:extLst>
      <p:ext uri="{BB962C8B-B14F-4D97-AF65-F5344CB8AC3E}">
        <p14:creationId xmlns:p14="http://schemas.microsoft.com/office/powerpoint/2010/main" val="249180411"/>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1797</TotalTime>
  <Words>2600</Words>
  <Application>Microsoft Office PowerPoint</Application>
  <PresentationFormat>Widescreen</PresentationFormat>
  <Paragraphs>118</Paragraphs>
  <Slides>27</Slides>
  <Notes>26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Century Gothic</vt:lpstr>
      <vt:lpstr>Bank LINKS Template</vt:lpstr>
      <vt:lpstr>PowerPoint Presentation</vt:lpstr>
      <vt:lpstr>Chart 2.1: GDP is expected to fall in 2022 H2, unemployment is projected to remain at very low levels and inflation is expected to rise a little in Q4 Near-term projections (a) </vt:lpstr>
      <vt:lpstr>Chart 2.2: Global growth has slowed and is projected to remain weak in Q4 UK-weighted world GDP growth (a) </vt:lpstr>
      <vt:lpstr>Chart 2.3: Spot gas prices have fallen from their August peaks in Europe and the UK International wholesale gas spot and futures prices (a) </vt:lpstr>
      <vt:lpstr>Chart 2.4: Inflation remains elevated in the UK, US and euro area Contributions to annual consumer price inflation (a) </vt:lpstr>
      <vt:lpstr>Chart 2.5: Oil and metals prices have fallen since August US dollar commodity prices (a) </vt:lpstr>
      <vt:lpstr>Chart 2.6: Many global equity indices have fallen since August International equity prices (a) </vt:lpstr>
      <vt:lpstr>Chart 2.7: There has been a large increase in expected policy rates in the UK, US and euro area since August International forward interest rates (a) </vt:lpstr>
      <vt:lpstr>Chart 2.8: Long-term yields have picked up sharply since August Ten-year nominal government bond yields </vt:lpstr>
      <vt:lpstr>Chart 2.9: The recent moves in long-term rates have been driven by UK factors Decomposition of the change in the 10-year UK nominal government bond yield since the start of 2022 (a) </vt:lpstr>
      <vt:lpstr>Chart 2.10: The sterling ERI has fallen by 2% since the August Report Sterling effective exchange rate index (ERI) and selected bilateral exchange rates (a) </vt:lpstr>
      <vt:lpstr>Chart 2.11: Corporate bond spreads have picked up International non-financial corporate bond spreads (a) </vt:lpstr>
      <vt:lpstr>Chart 2.12: Average quoted rates on new mortgages have picked up sharply Average quoted rates on two-year fixed-rate mortgages, a fixed-rate savings bond and the OIS rate (a) </vt:lpstr>
      <vt:lpstr>Chart 2.13: Just over two million mortgages will reach the end of their fixed-rate term by the end of 2023 Number of outstanding mortgages with a fixed rate expiring by end-2023 (a) </vt:lpstr>
      <vt:lpstr>Chart 2.14: Underlying output growth is expected to slow materially in 2022 H2 Contributions to quarterly GDP growth (a) </vt:lpstr>
      <vt:lpstr>Chart 2.15: Both the nominal value and real volume of retail sales have fallen in recent months Changes in nominal and real retail sales since 2019 Q4 (a) </vt:lpstr>
      <vt:lpstr>Chart 2.16: Survey indicators are consistent with a contraction in output S&amp;P Global/CIPS indicators of UK output growth (a) </vt:lpstr>
      <vt:lpstr>Chart 2.17: Consumers are spending less in response to the rising cost of living Responses to the ONS Opinions and Lifestyle Survey (a) </vt:lpstr>
      <vt:lpstr>Chart 2.18: Fiscal support cushions the fall in real household incomes in the near term Contributions to four-quarter real household income growth (a) </vt:lpstr>
      <vt:lpstr>Chart 2.19: Lower-income households were more likely to be spending less given the increase in the cost of living Share of households changing their expenditure in response to the increased cost of living across income deciles (a) </vt:lpstr>
      <vt:lpstr>Chart 2.20: Most indicators of house price inflation have softened House price inflation, three months on a year earlier (a) </vt:lpstr>
      <vt:lpstr>Chart 2.21: Consumer confidence remained at historically low levels in October Consumer confidence (a) </vt:lpstr>
      <vt:lpstr>Chart 2.22: Business uncertainty remained elevated in the latest DMP Survey Business uncertainty (a) </vt:lpstr>
      <vt:lpstr>Chart 2.23: Some indicators of job vacancies suggest a softening in labour demand Indicators of the stock of job vacancies (a) </vt:lpstr>
      <vt:lpstr>Chart 2.24: Inactivity in the labour market is much higher than pre-Covid Changes in employment, unemployment and inactivity as a share of the working-age population since 2019 Q4 (a) </vt:lpstr>
      <vt:lpstr>Chart 2.25: Private sector regular pay growth has picked up to 6.2% Indicators of annual pay growth (a) </vt:lpstr>
      <vt:lpstr>Chart 2.26: Inflation is expected to be a little over 10% over most of the next  six months Contributions to CPI inflation (a)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2022</dc:title>
  <dc:subject>Section 2: Current economic conditions</dc:subject>
  <dc:creator>Bank of England</dc:creator>
  <cp:lastModifiedBy>Hicks, Andrew</cp:lastModifiedBy>
  <cp:revision>109</cp:revision>
  <dcterms:created xsi:type="dcterms:W3CDTF">2022-03-15T15:50:20Z</dcterms:created>
  <dcterms:modified xsi:type="dcterms:W3CDTF">2022-11-02T13:13:59Z</dcterms:modified>
</cp:coreProperties>
</file>