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43" r:id="rId2"/>
  </p:sldMasterIdLst>
  <p:notesMasterIdLst>
    <p:notesMasterId r:id="rId43"/>
  </p:notesMasterIdLst>
  <p:sldIdLst>
    <p:sldId id="374" r:id="rId3"/>
    <p:sldId id="375" r:id="rId4"/>
    <p:sldId id="376" r:id="rId5"/>
    <p:sldId id="378" r:id="rId6"/>
    <p:sldId id="379" r:id="rId7"/>
    <p:sldId id="398" r:id="rId8"/>
    <p:sldId id="380" r:id="rId9"/>
    <p:sldId id="381" r:id="rId10"/>
    <p:sldId id="382" r:id="rId11"/>
    <p:sldId id="383" r:id="rId12"/>
    <p:sldId id="384" r:id="rId13"/>
    <p:sldId id="385" r:id="rId14"/>
    <p:sldId id="386" r:id="rId15"/>
    <p:sldId id="387" r:id="rId16"/>
    <p:sldId id="388" r:id="rId17"/>
    <p:sldId id="389" r:id="rId18"/>
    <p:sldId id="390" r:id="rId19"/>
    <p:sldId id="391" r:id="rId20"/>
    <p:sldId id="399" r:id="rId21"/>
    <p:sldId id="400" r:id="rId22"/>
    <p:sldId id="401" r:id="rId23"/>
    <p:sldId id="402" r:id="rId24"/>
    <p:sldId id="403" r:id="rId25"/>
    <p:sldId id="404" r:id="rId26"/>
    <p:sldId id="405" r:id="rId27"/>
    <p:sldId id="406" r:id="rId28"/>
    <p:sldId id="407" r:id="rId29"/>
    <p:sldId id="408" r:id="rId30"/>
    <p:sldId id="409" r:id="rId31"/>
    <p:sldId id="410" r:id="rId32"/>
    <p:sldId id="416" r:id="rId33"/>
    <p:sldId id="417" r:id="rId34"/>
    <p:sldId id="397" r:id="rId35"/>
    <p:sldId id="411" r:id="rId36"/>
    <p:sldId id="412" r:id="rId37"/>
    <p:sldId id="413" r:id="rId38"/>
    <p:sldId id="414" r:id="rId39"/>
    <p:sldId id="415" r:id="rId40"/>
    <p:sldId id="395" r:id="rId41"/>
    <p:sldId id="396"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98" d="100"/>
          <a:sy n="98" d="100"/>
        </p:scale>
        <p:origin x="544" y="37"/>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4894830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86668238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16233760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6849938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124415773"/>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bankofengland.co.uk/statistics/articles/2019/introduction-of-new-quoted-rates-data"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www.bankofengland.co.uk/inflation-attitudes-survey/2021/august-2021"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r>
              <a:rPr lang="en-GB" b="1">
                <a:solidFill>
                  <a:schemeClr val="tx1"/>
                </a:solidFill>
              </a:rPr>
              <a:t/>
            </a:r>
            <a:br>
              <a:rPr lang="en-GB" b="1">
                <a:solidFill>
                  <a:schemeClr val="tx1"/>
                </a:solidFill>
              </a:rPr>
            </a:br>
            <a:r>
              <a:rPr lang="en-GB" b="1" smtClean="0">
                <a:solidFill>
                  <a:schemeClr val="tx1"/>
                </a:solidFill>
              </a:rPr>
              <a:t>November </a:t>
            </a:r>
            <a:r>
              <a:rPr lang="en-GB" b="1" dirty="0" smtClean="0">
                <a:solidFill>
                  <a:schemeClr val="tx1"/>
                </a:solidFill>
              </a:rPr>
              <a:t>2021</a:t>
            </a:r>
          </a:p>
          <a:p>
            <a:pPr lvl="1"/>
            <a:r>
              <a:rPr lang="en-GB" sz="4000" dirty="0"/>
              <a:t>Current economic </a:t>
            </a:r>
            <a:r>
              <a:rPr lang="en-GB" sz="4000" dirty="0" smtClean="0"/>
              <a:t>conditions</a:t>
            </a:r>
            <a:endParaRPr lang="en-GB" sz="4000" dirty="0"/>
          </a:p>
          <a:p>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79" b="27491"/>
          <a:stretch/>
        </p:blipFill>
        <p:spPr/>
      </p:pic>
    </p:spTree>
    <p:extLst>
      <p:ext uri="{BB962C8B-B14F-4D97-AF65-F5344CB8AC3E}">
        <p14:creationId xmlns:p14="http://schemas.microsoft.com/office/powerpoint/2010/main" val="936366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2.8: </a:t>
            </a:r>
            <a:r>
              <a:rPr lang="en-GB" dirty="0"/>
              <a:t>UK mortgage rates have fallen over </a:t>
            </a:r>
            <a:r>
              <a:rPr lang="en-GB" dirty="0" smtClean="0"/>
              <a:t>2021, particularly </a:t>
            </a:r>
            <a:r>
              <a:rPr lang="en-GB" dirty="0"/>
              <a:t>at high loan to value (LTV) ratios</a:t>
            </a:r>
          </a:p>
          <a:p>
            <a:pPr lvl="2"/>
            <a:r>
              <a:rPr lang="en-GB" dirty="0"/>
              <a:t>Two‑year OIS rate and average quoted rates on two‑year fixed </a:t>
            </a:r>
            <a:r>
              <a:rPr lang="en-GB" dirty="0" smtClean="0"/>
              <a:t>rate mortgages</a:t>
            </a:r>
            <a:r>
              <a:rPr lang="en-GB" baseline="30000" dirty="0" smtClean="0"/>
              <a:t>(a</a:t>
            </a:r>
            <a:r>
              <a:rPr lang="en-GB" baseline="30000" dirty="0"/>
              <a:t>)</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Bank of England, Bloomberg Finance L.P. and Bank calculations</a:t>
            </a:r>
            <a:r>
              <a:rPr lang="en-GB" dirty="0" smtClean="0"/>
              <a:t>.</a:t>
            </a:r>
          </a:p>
          <a:p>
            <a:endParaRPr lang="en-GB" dirty="0"/>
          </a:p>
          <a:p>
            <a:r>
              <a:rPr lang="en-GB" dirty="0"/>
              <a:t>(</a:t>
            </a:r>
            <a:r>
              <a:rPr lang="en-GB" dirty="0" smtClean="0"/>
              <a:t>a)	The </a:t>
            </a:r>
            <a:r>
              <a:rPr lang="en-GB" dirty="0"/>
              <a:t>Bank’s quoted rates series are weighted monthly average rates advertised by all UK banks and building societies with products meeting the specific criteria. In February 2019 the method used to calculate these data was changed. For more information, see ‘</a:t>
            </a:r>
            <a:r>
              <a:rPr lang="en-GB" u="sng" dirty="0">
                <a:hlinkClick r:id="rId2"/>
              </a:rPr>
              <a:t>Introduction of new Quoted Rates data – Bankstats article</a:t>
            </a:r>
            <a:r>
              <a:rPr lang="en-GB" dirty="0"/>
              <a:t>’. Latest quoted rates data are flash estimates for October using data to 22 October and are subject to change until publication on 5 November. </a:t>
            </a:r>
          </a:p>
          <a:p>
            <a:r>
              <a:rPr lang="en-GB" dirty="0"/>
              <a:t>(</a:t>
            </a:r>
            <a:r>
              <a:rPr lang="en-GB" dirty="0" smtClean="0"/>
              <a:t>b)	Monthly </a:t>
            </a:r>
            <a:r>
              <a:rPr lang="en-GB" dirty="0"/>
              <a:t>averages of two‑year sterling overnight index swap (OIS) rates.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72282"/>
            <a:ext cx="5471781" cy="4418999"/>
          </a:xfrm>
          <a:prstGeom prst="rect">
            <a:avLst/>
          </a:prstGeom>
        </p:spPr>
      </p:pic>
    </p:spTree>
    <p:extLst>
      <p:ext uri="{BB962C8B-B14F-4D97-AF65-F5344CB8AC3E}">
        <p14:creationId xmlns:p14="http://schemas.microsoft.com/office/powerpoint/2010/main" val="35278532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2.9: </a:t>
            </a:r>
            <a:r>
              <a:rPr lang="en-GB" dirty="0"/>
              <a:t>GDP growth has slowed</a:t>
            </a:r>
          </a:p>
          <a:p>
            <a:pPr lvl="2"/>
            <a:r>
              <a:rPr lang="en-GB" dirty="0"/>
              <a:t>Contributions to change in monthly GDP since January 2020</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ONS and Bank calculations</a:t>
            </a:r>
            <a:r>
              <a:rPr lang="en-GB" dirty="0" smtClean="0"/>
              <a:t>.</a:t>
            </a:r>
          </a:p>
          <a:p>
            <a:endParaRPr lang="en-GB" dirty="0"/>
          </a:p>
          <a:p>
            <a:r>
              <a:rPr lang="en-GB" dirty="0"/>
              <a:t>(</a:t>
            </a:r>
            <a:r>
              <a:rPr lang="en-GB" dirty="0" smtClean="0"/>
              <a:t>a)	Figures </a:t>
            </a:r>
            <a:r>
              <a:rPr lang="en-GB" dirty="0"/>
              <a:t>in parentheses are weights in gross value added in 2019. Weights and contributions may not sum to the total due to rounding. </a:t>
            </a:r>
          </a:p>
          <a:p>
            <a:r>
              <a:rPr lang="en-GB" dirty="0"/>
              <a:t>(</a:t>
            </a:r>
            <a:r>
              <a:rPr lang="en-GB" dirty="0" smtClean="0"/>
              <a:t>b)	Consumer‑facing </a:t>
            </a:r>
            <a:r>
              <a:rPr lang="en-GB" dirty="0"/>
              <a:t>services includes accommodation and food services, arts, entertainment and recreation, and wholesale and retail. </a:t>
            </a:r>
          </a:p>
          <a:p>
            <a:r>
              <a:rPr lang="en-GB" dirty="0"/>
              <a:t>(</a:t>
            </a:r>
            <a:r>
              <a:rPr lang="en-GB" dirty="0" smtClean="0"/>
              <a:t>c)	Other </a:t>
            </a:r>
            <a:r>
              <a:rPr lang="en-GB" dirty="0"/>
              <a:t>production includes agriculture, mining and quarrying, and utilities.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12694"/>
            <a:ext cx="5424841" cy="4667106"/>
          </a:xfrm>
          <a:prstGeom prst="rect">
            <a:avLst/>
          </a:prstGeom>
        </p:spPr>
      </p:pic>
    </p:spTree>
    <p:extLst>
      <p:ext uri="{BB962C8B-B14F-4D97-AF65-F5344CB8AC3E}">
        <p14:creationId xmlns:p14="http://schemas.microsoft.com/office/powerpoint/2010/main" val="42623139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2.10: </a:t>
            </a:r>
            <a:r>
              <a:rPr lang="en-GB" dirty="0"/>
              <a:t>Supplier delivery times are still worsening </a:t>
            </a:r>
          </a:p>
          <a:p>
            <a:pPr lvl="2"/>
            <a:r>
              <a:rPr lang="en-GB" dirty="0"/>
              <a:t>Survey indicators of suppliers’ delivery times</a:t>
            </a:r>
            <a:r>
              <a:rPr lang="en-GB" baseline="30000" dirty="0"/>
              <a:t>(a)</a:t>
            </a:r>
            <a:r>
              <a:rPr lang="en-GB" dirty="0"/>
              <a:t> </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 IHS </a:t>
            </a:r>
            <a:r>
              <a:rPr lang="en-GB" dirty="0" err="1"/>
              <a:t>Markit</a:t>
            </a:r>
            <a:r>
              <a:rPr lang="en-GB" dirty="0"/>
              <a:t>/CIPS</a:t>
            </a:r>
            <a:r>
              <a:rPr lang="en-GB" dirty="0" smtClean="0"/>
              <a:t>.</a:t>
            </a:r>
          </a:p>
          <a:p>
            <a:endParaRPr lang="en-GB" dirty="0"/>
          </a:p>
          <a:p>
            <a:r>
              <a:rPr lang="en-GB" dirty="0"/>
              <a:t>(</a:t>
            </a:r>
            <a:r>
              <a:rPr lang="en-GB" dirty="0" smtClean="0"/>
              <a:t>a)	A </a:t>
            </a:r>
            <a:r>
              <a:rPr lang="en-GB" dirty="0"/>
              <a:t>value below 50 indicates a lengthening in supplier delivery times. Latest data points are for September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7663"/>
            <a:ext cx="5424841" cy="4418999"/>
          </a:xfrm>
          <a:prstGeom prst="rect">
            <a:avLst/>
          </a:prstGeom>
        </p:spPr>
      </p:pic>
    </p:spTree>
    <p:extLst>
      <p:ext uri="{BB962C8B-B14F-4D97-AF65-F5344CB8AC3E}">
        <p14:creationId xmlns:p14="http://schemas.microsoft.com/office/powerpoint/2010/main" val="29448081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2.11: </a:t>
            </a:r>
            <a:r>
              <a:rPr lang="en-GB" dirty="0"/>
              <a:t>Public transport use and flights have continued to pick up since the August </a:t>
            </a:r>
            <a:r>
              <a:rPr lang="en-GB" i="1" dirty="0"/>
              <a:t>Report </a:t>
            </a:r>
            <a:endParaRPr lang="en-GB" dirty="0"/>
          </a:p>
          <a:p>
            <a:pPr lvl="2"/>
            <a:r>
              <a:rPr lang="en-GB" dirty="0"/>
              <a:t>High‑frequency indicators of transport use</a:t>
            </a:r>
            <a:r>
              <a:rPr lang="en-GB" baseline="30000" dirty="0"/>
              <a:t>(a)</a:t>
            </a:r>
            <a:r>
              <a:rPr lang="en-GB" dirty="0"/>
              <a:t> </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Department for Transport, Eurocontrol, ONS and Bank calculations</a:t>
            </a:r>
            <a:r>
              <a:rPr lang="en-GB" dirty="0" smtClean="0"/>
              <a:t>.</a:t>
            </a:r>
          </a:p>
          <a:p>
            <a:endParaRPr lang="en-GB" dirty="0"/>
          </a:p>
          <a:p>
            <a:r>
              <a:rPr lang="en-GB" dirty="0"/>
              <a:t>(</a:t>
            </a:r>
            <a:r>
              <a:rPr lang="en-GB" dirty="0" smtClean="0"/>
              <a:t>a)	Seven‑day </a:t>
            </a:r>
            <a:r>
              <a:rPr lang="en-GB" dirty="0"/>
              <a:t>moving averages to 25 October for Department for Transport data and 24 October for flights data. Data are not seasonally adjusted. All data are shown relative to normal levels. </a:t>
            </a:r>
          </a:p>
          <a:p>
            <a:r>
              <a:rPr lang="en-GB" dirty="0"/>
              <a:t>(</a:t>
            </a:r>
            <a:r>
              <a:rPr lang="en-GB" dirty="0" smtClean="0"/>
              <a:t>b)	The </a:t>
            </a:r>
            <a:r>
              <a:rPr lang="en-GB" dirty="0"/>
              <a:t>number of tube journeys is based on Transport for London data and the number of bus journeys does not include London buses.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20406"/>
            <a:ext cx="5491897" cy="4673812"/>
          </a:xfrm>
          <a:prstGeom prst="rect">
            <a:avLst/>
          </a:prstGeom>
        </p:spPr>
      </p:pic>
    </p:spTree>
    <p:extLst>
      <p:ext uri="{BB962C8B-B14F-4D97-AF65-F5344CB8AC3E}">
        <p14:creationId xmlns:p14="http://schemas.microsoft.com/office/powerpoint/2010/main" val="19096600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2.12: </a:t>
            </a:r>
            <a:r>
              <a:rPr lang="en-GB" dirty="0"/>
              <a:t>Consumer confidence has fallen recently despite worries about Covid continuing to subside </a:t>
            </a:r>
          </a:p>
          <a:p>
            <a:pPr lvl="2"/>
            <a:r>
              <a:rPr lang="en-GB" dirty="0"/>
              <a:t>Consumer confidence and worries about Covid</a:t>
            </a:r>
            <a:r>
              <a:rPr lang="en-GB" baseline="30000" dirty="0"/>
              <a:t>(a)</a:t>
            </a:r>
            <a:r>
              <a:rPr lang="en-GB" dirty="0"/>
              <a:t> </a:t>
            </a:r>
          </a:p>
        </p:txBody>
      </p:sp>
      <p:sp>
        <p:nvSpPr>
          <p:cNvPr id="3" name="Text Placeholder 2"/>
          <p:cNvSpPr>
            <a:spLocks noGrp="1"/>
          </p:cNvSpPr>
          <p:nvPr>
            <p:ph type="body" sz="quarter" idx="18"/>
          </p:nvPr>
        </p:nvSpPr>
        <p:spPr>
          <a:xfrm>
            <a:off x="7623176" y="1752600"/>
            <a:ext cx="4111624" cy="5105400"/>
          </a:xfrm>
        </p:spPr>
        <p:txBody>
          <a:bodyPr/>
          <a:lstStyle/>
          <a:p>
            <a:endParaRPr lang="en-GB" dirty="0"/>
          </a:p>
          <a:p>
            <a:r>
              <a:rPr lang="en-GB" dirty="0"/>
              <a:t>Sources: GfK, ONS, Refinitiv Eikon from LSEG and Bank calculations</a:t>
            </a:r>
            <a:r>
              <a:rPr lang="en-GB" dirty="0" smtClean="0"/>
              <a:t>.</a:t>
            </a:r>
          </a:p>
          <a:p>
            <a:endParaRPr lang="en-GB" dirty="0"/>
          </a:p>
          <a:p>
            <a:r>
              <a:rPr lang="en-GB" dirty="0"/>
              <a:t>(a</a:t>
            </a:r>
            <a:r>
              <a:rPr lang="en-GB" dirty="0" smtClean="0"/>
              <a:t>)	Data </a:t>
            </a:r>
            <a:r>
              <a:rPr lang="en-GB" dirty="0"/>
              <a:t>are not seasonally adjusted. </a:t>
            </a:r>
          </a:p>
          <a:p>
            <a:r>
              <a:rPr lang="en-GB" dirty="0"/>
              <a:t>(b</a:t>
            </a:r>
            <a:r>
              <a:rPr lang="en-GB" dirty="0" smtClean="0"/>
              <a:t>)	</a:t>
            </a:r>
            <a:r>
              <a:rPr lang="en-GB" dirty="0" err="1" smtClean="0"/>
              <a:t>GfK</a:t>
            </a:r>
            <a:r>
              <a:rPr lang="en-GB" dirty="0" smtClean="0"/>
              <a:t> </a:t>
            </a:r>
            <a:r>
              <a:rPr lang="en-GB" dirty="0"/>
              <a:t>Consumer Confidence Index. Latest data point is for October. </a:t>
            </a:r>
          </a:p>
          <a:p>
            <a:r>
              <a:rPr lang="en-GB" dirty="0"/>
              <a:t>(</a:t>
            </a:r>
            <a:r>
              <a:rPr lang="en-GB" dirty="0" smtClean="0"/>
              <a:t>c)	Percentage </a:t>
            </a:r>
            <a:r>
              <a:rPr lang="en-GB" dirty="0"/>
              <a:t>of adults not worried about the effect of Covid on their life right now according to the ONS Opinions and Lifestyle Survey. Latest data point is for 6–17 October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0166"/>
            <a:ext cx="5679654" cy="4425705"/>
          </a:xfrm>
          <a:prstGeom prst="rect">
            <a:avLst/>
          </a:prstGeom>
        </p:spPr>
      </p:pic>
    </p:spTree>
    <p:extLst>
      <p:ext uri="{BB962C8B-B14F-4D97-AF65-F5344CB8AC3E}">
        <p14:creationId xmlns:p14="http://schemas.microsoft.com/office/powerpoint/2010/main" val="2178429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2.13: </a:t>
            </a:r>
            <a:r>
              <a:rPr lang="en-GB" dirty="0"/>
              <a:t>Buildings and transport investment have been particularly weak during the pandemic </a:t>
            </a:r>
          </a:p>
          <a:p>
            <a:pPr lvl="2"/>
            <a:r>
              <a:rPr lang="en-GB" dirty="0"/>
              <a:t>Contributions to change in business investment since 2019 Q4</a:t>
            </a:r>
            <a:r>
              <a:rPr lang="en-GB" baseline="30000" dirty="0"/>
              <a:t>(a)</a:t>
            </a:r>
            <a:r>
              <a:rPr lang="en-GB" dirty="0"/>
              <a:t> </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ONS and Bank calculations</a:t>
            </a:r>
            <a:r>
              <a:rPr lang="en-GB" dirty="0" smtClean="0"/>
              <a:t>.</a:t>
            </a:r>
          </a:p>
          <a:p>
            <a:endParaRPr lang="en-GB" dirty="0"/>
          </a:p>
          <a:p>
            <a:r>
              <a:rPr lang="en-GB" dirty="0"/>
              <a:t>(</a:t>
            </a:r>
            <a:r>
              <a:rPr lang="en-GB" dirty="0" smtClean="0"/>
              <a:t>a)	Figures </a:t>
            </a:r>
            <a:r>
              <a:rPr lang="en-GB" dirty="0"/>
              <a:t>in parentheses are shares in business investment in 2019. </a:t>
            </a:r>
          </a:p>
          <a:p>
            <a:r>
              <a:rPr lang="en-GB" dirty="0"/>
              <a:t>(</a:t>
            </a:r>
            <a:r>
              <a:rPr lang="en-GB" dirty="0" smtClean="0"/>
              <a:t>b)	Includes </a:t>
            </a:r>
            <a:r>
              <a:rPr lang="en-GB" dirty="0"/>
              <a:t>buildings other than dwellings, other structures and land improvements. </a:t>
            </a:r>
          </a:p>
          <a:p>
            <a:r>
              <a:rPr lang="en-GB" dirty="0"/>
              <a:t>(</a:t>
            </a:r>
            <a:r>
              <a:rPr lang="en-GB" dirty="0" smtClean="0"/>
              <a:t>c)	Includes </a:t>
            </a:r>
            <a:r>
              <a:rPr lang="en-GB" dirty="0"/>
              <a:t>software, research and development, entertainment, literary or artistic originals and mineral exploration.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040648"/>
            <a:ext cx="5411430" cy="4653695"/>
          </a:xfrm>
          <a:prstGeom prst="rect">
            <a:avLst/>
          </a:prstGeom>
        </p:spPr>
      </p:pic>
    </p:spTree>
    <p:extLst>
      <p:ext uri="{BB962C8B-B14F-4D97-AF65-F5344CB8AC3E}">
        <p14:creationId xmlns:p14="http://schemas.microsoft.com/office/powerpoint/2010/main" val="42235419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2.14: </a:t>
            </a:r>
            <a:r>
              <a:rPr lang="en-GB" dirty="0"/>
              <a:t>The DMP Survey suggests firms’ uncertainty about their future sales remains elevated </a:t>
            </a:r>
          </a:p>
          <a:p>
            <a:pPr lvl="2"/>
            <a:r>
              <a:rPr lang="en-GB" dirty="0"/>
              <a:t>Sales uncertainty and Brexit and Covid as sources of uncertainty</a:t>
            </a:r>
            <a:r>
              <a:rPr lang="en-GB" baseline="30000" dirty="0"/>
              <a:t>(a)</a:t>
            </a:r>
            <a:r>
              <a:rPr lang="en-GB" dirty="0"/>
              <a:t> </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DMP Survey and Bank calculations</a:t>
            </a:r>
            <a:r>
              <a:rPr lang="en-GB" dirty="0" smtClean="0"/>
              <a:t>.</a:t>
            </a:r>
          </a:p>
          <a:p>
            <a:endParaRPr lang="en-GB" dirty="0"/>
          </a:p>
          <a:p>
            <a:r>
              <a:rPr lang="en-GB" dirty="0"/>
              <a:t>(a</a:t>
            </a:r>
            <a:r>
              <a:rPr lang="en-GB" dirty="0" smtClean="0"/>
              <a:t>)	Latest </a:t>
            </a:r>
            <a:r>
              <a:rPr lang="en-GB" dirty="0"/>
              <a:t>data points are for October 2021. </a:t>
            </a:r>
          </a:p>
          <a:p>
            <a:r>
              <a:rPr lang="en-GB" dirty="0"/>
              <a:t>(b</a:t>
            </a:r>
            <a:r>
              <a:rPr lang="en-GB" dirty="0" smtClean="0"/>
              <a:t>)	Based </a:t>
            </a:r>
            <a:r>
              <a:rPr lang="en-GB" dirty="0"/>
              <a:t>on the questions: ‘How important is the spread of Covid as </a:t>
            </a:r>
            <a:r>
              <a:rPr lang="en-GB" dirty="0" smtClean="0"/>
              <a:t>a source </a:t>
            </a:r>
            <a:r>
              <a:rPr lang="en-GB" dirty="0"/>
              <a:t>of uncertainty for your business?’ and ‘How much has the result of the </a:t>
            </a:r>
            <a:r>
              <a:rPr lang="en-GB" dirty="0" smtClean="0"/>
              <a:t/>
            </a:r>
            <a:br>
              <a:rPr lang="en-GB" dirty="0" smtClean="0"/>
            </a:br>
            <a:r>
              <a:rPr lang="en-GB" dirty="0" smtClean="0"/>
              <a:t>EU </a:t>
            </a:r>
            <a:r>
              <a:rPr lang="en-GB" dirty="0"/>
              <a:t>referendum affected the level of uncertainty affecting your business?’. Figures shown are the percentage of respondents placing it in the top three sources of uncertainty. </a:t>
            </a:r>
          </a:p>
          <a:p>
            <a:r>
              <a:rPr lang="en-GB" dirty="0"/>
              <a:t>(c</a:t>
            </a:r>
            <a:r>
              <a:rPr lang="en-GB" dirty="0" smtClean="0"/>
              <a:t>)	Based </a:t>
            </a:r>
            <a:r>
              <a:rPr lang="en-GB" dirty="0"/>
              <a:t>on the question: ‘Looking a year ahead, by what percentage amount do you expect your sales revenue to have changed in each of the following scenarios? Lowest, Low, Middle, High, Highest’. Respondents assign a probability to each scenario.</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700" y="2259998"/>
            <a:ext cx="5733299" cy="4432410"/>
          </a:xfrm>
          <a:prstGeom prst="rect">
            <a:avLst/>
          </a:prstGeom>
        </p:spPr>
      </p:pic>
    </p:spTree>
    <p:extLst>
      <p:ext uri="{BB962C8B-B14F-4D97-AF65-F5344CB8AC3E}">
        <p14:creationId xmlns:p14="http://schemas.microsoft.com/office/powerpoint/2010/main" val="28874471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2.15: </a:t>
            </a:r>
            <a:r>
              <a:rPr lang="en-GB" dirty="0"/>
              <a:t>Goods trade remains lower than before the pandemic, although non‑EU imports have recovered </a:t>
            </a:r>
          </a:p>
          <a:p>
            <a:pPr lvl="2"/>
            <a:r>
              <a:rPr lang="en-GB" dirty="0"/>
              <a:t>Changes in UK trade in goods with EU and non‑EU countries relative to 2019 averages</a:t>
            </a:r>
            <a:r>
              <a:rPr lang="en-GB" baseline="30000" dirty="0"/>
              <a:t>(a)</a:t>
            </a:r>
            <a:r>
              <a:rPr lang="en-GB" dirty="0"/>
              <a:t> </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ONS and Bank calculations</a:t>
            </a:r>
            <a:r>
              <a:rPr lang="en-GB" dirty="0" smtClean="0"/>
              <a:t>.</a:t>
            </a:r>
          </a:p>
          <a:p>
            <a:endParaRPr lang="en-GB" dirty="0"/>
          </a:p>
          <a:p>
            <a:r>
              <a:rPr lang="en-GB" dirty="0"/>
              <a:t>(</a:t>
            </a:r>
            <a:r>
              <a:rPr lang="en-GB" dirty="0" smtClean="0"/>
              <a:t>a)	All </a:t>
            </a:r>
            <a:r>
              <a:rPr lang="en-GB" dirty="0"/>
              <a:t>data exclude unspecified goods. Latest data points are for August 2021.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2630"/>
            <a:ext cx="6195988" cy="4439116"/>
          </a:xfrm>
          <a:prstGeom prst="rect">
            <a:avLst/>
          </a:prstGeom>
        </p:spPr>
      </p:pic>
    </p:spTree>
    <p:extLst>
      <p:ext uri="{BB962C8B-B14F-4D97-AF65-F5344CB8AC3E}">
        <p14:creationId xmlns:p14="http://schemas.microsoft.com/office/powerpoint/2010/main" val="34629614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2.16: </a:t>
            </a:r>
            <a:r>
              <a:rPr lang="en-GB" dirty="0"/>
              <a:t>The Government has announced increases in spending and taxation </a:t>
            </a:r>
          </a:p>
          <a:p>
            <a:pPr lvl="2"/>
            <a:r>
              <a:rPr lang="en-GB" dirty="0"/>
              <a:t>Changes to the OBR forecast for public sector net borrowing since March 2021</a:t>
            </a:r>
            <a:r>
              <a:rPr lang="en-GB" baseline="30000" dirty="0"/>
              <a:t>(a)</a:t>
            </a:r>
            <a:r>
              <a:rPr lang="en-GB" dirty="0"/>
              <a:t> </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Office for Budget Responsibility and Bank calculations</a:t>
            </a:r>
            <a:r>
              <a:rPr lang="en-GB" dirty="0" smtClean="0"/>
              <a:t>.</a:t>
            </a:r>
          </a:p>
          <a:p>
            <a:endParaRPr lang="en-GB" dirty="0"/>
          </a:p>
          <a:p>
            <a:r>
              <a:rPr lang="en-GB" dirty="0"/>
              <a:t>(</a:t>
            </a:r>
            <a:r>
              <a:rPr lang="en-GB" dirty="0" smtClean="0"/>
              <a:t>a)	Positive </a:t>
            </a:r>
            <a:r>
              <a:rPr lang="en-GB" dirty="0"/>
              <a:t>numbers indicate higher borrowing. </a:t>
            </a:r>
          </a:p>
          <a:p>
            <a:r>
              <a:rPr lang="en-GB" dirty="0"/>
              <a:t>(</a:t>
            </a:r>
            <a:r>
              <a:rPr lang="en-GB" dirty="0" smtClean="0"/>
              <a:t>b)	Includes </a:t>
            </a:r>
            <a:r>
              <a:rPr lang="en-GB" dirty="0"/>
              <a:t>indirect policy effects.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1525"/>
            <a:ext cx="5424841" cy="4432410"/>
          </a:xfrm>
          <a:prstGeom prst="rect">
            <a:avLst/>
          </a:prstGeom>
        </p:spPr>
      </p:pic>
    </p:spTree>
    <p:extLst>
      <p:ext uri="{BB962C8B-B14F-4D97-AF65-F5344CB8AC3E}">
        <p14:creationId xmlns:p14="http://schemas.microsoft.com/office/powerpoint/2010/main" val="20569700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a:t>
            </a:r>
            <a:r>
              <a:rPr lang="en-GB" b="1" dirty="0" smtClean="0"/>
              <a:t>2.17: </a:t>
            </a:r>
            <a:r>
              <a:rPr lang="en-GB" dirty="0"/>
              <a:t>The number of employees is a little above pre-</a:t>
            </a:r>
            <a:r>
              <a:rPr lang="en-GB" dirty="0" err="1"/>
              <a:t>Covid</a:t>
            </a:r>
            <a:r>
              <a:rPr lang="en-GB" dirty="0"/>
              <a:t> levels</a:t>
            </a:r>
          </a:p>
          <a:p>
            <a:pPr lvl="2"/>
            <a:r>
              <a:rPr lang="en-GB" dirty="0"/>
              <a:t>Number of </a:t>
            </a:r>
            <a:r>
              <a:rPr lang="en-GB" dirty="0" smtClean="0"/>
              <a:t>employees</a:t>
            </a:r>
            <a:endParaRPr lang="en-GB" baseline="30000" dirty="0"/>
          </a:p>
        </p:txBody>
      </p:sp>
      <p:sp>
        <p:nvSpPr>
          <p:cNvPr id="7" name="Text Placeholder 6"/>
          <p:cNvSpPr>
            <a:spLocks noGrp="1"/>
          </p:cNvSpPr>
          <p:nvPr>
            <p:ph type="body" sz="quarter" idx="18"/>
          </p:nvPr>
        </p:nvSpPr>
        <p:spPr/>
        <p:txBody>
          <a:bodyPr/>
          <a:lstStyle/>
          <a:p>
            <a:r>
              <a:rPr lang="en-GB" dirty="0"/>
              <a:t>Sources: HMRC, ONS and Bank calculations.</a:t>
            </a:r>
          </a:p>
          <a:p>
            <a:endParaRPr lang="en-GB" dirty="0"/>
          </a:p>
          <a:p>
            <a:r>
              <a:rPr lang="en-GB" dirty="0"/>
              <a:t>(a)	Three-month moving averages. Latest data point from the Labour Force Survey is for the </a:t>
            </a:r>
            <a:r>
              <a:rPr lang="en-GB" dirty="0" smtClean="0"/>
              <a:t>three </a:t>
            </a:r>
            <a:r>
              <a:rPr lang="en-GB" dirty="0"/>
              <a:t>months to August 2021. Latest data point for PAYE Real Time Information is the flash estimate for the three months to September 2021 and diamond shows data for the single month of September.</a:t>
            </a:r>
          </a:p>
          <a:p>
            <a:r>
              <a:rPr lang="en-GB" dirty="0"/>
              <a:t>(b)	Data are quarterly. Latest data point is for 2021 Q2.</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51261"/>
            <a:ext cx="5492595" cy="4436326"/>
          </a:xfrm>
          <a:prstGeom prst="rect">
            <a:avLst/>
          </a:prstGeom>
        </p:spPr>
      </p:pic>
    </p:spTree>
    <p:extLst>
      <p:ext uri="{BB962C8B-B14F-4D97-AF65-F5344CB8AC3E}">
        <p14:creationId xmlns:p14="http://schemas.microsoft.com/office/powerpoint/2010/main" val="6587396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1277600" cy="1801091"/>
          </a:xfrm>
        </p:spPr>
        <p:txBody>
          <a:bodyPr/>
          <a:lstStyle/>
          <a:p>
            <a:pPr lvl="1"/>
            <a:r>
              <a:rPr lang="en-GB" b="1" dirty="0"/>
              <a:t>Chart 2.1: </a:t>
            </a:r>
            <a:r>
              <a:rPr lang="en-GB" dirty="0"/>
              <a:t>GDP is expected to continue its recovery, but be lower than previously thought in Q4. Unemployment is </a:t>
            </a:r>
            <a:r>
              <a:rPr lang="en-GB" dirty="0" smtClean="0"/>
              <a:t>projected to </a:t>
            </a:r>
            <a:r>
              <a:rPr lang="en-GB" dirty="0"/>
              <a:t>pick up a little in Q4, and inflation is expected to rise further above </a:t>
            </a:r>
            <a:r>
              <a:rPr lang="en-GB" dirty="0" smtClean="0"/>
              <a:t>target</a:t>
            </a:r>
            <a:endParaRPr lang="en-GB" dirty="0"/>
          </a:p>
          <a:p>
            <a:pPr lvl="2"/>
            <a:r>
              <a:rPr lang="en-GB" dirty="0"/>
              <a:t>Near-term projections</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endParaRPr lang="en-GB" dirty="0"/>
          </a:p>
          <a:p>
            <a:r>
              <a:rPr lang="en-GB" dirty="0"/>
              <a:t> </a:t>
            </a:r>
          </a:p>
          <a:p>
            <a:r>
              <a:rPr lang="en-GB" dirty="0"/>
              <a:t>Sources: ONS and Bank calculations</a:t>
            </a:r>
            <a:r>
              <a:rPr lang="en-GB" dirty="0" smtClean="0"/>
              <a:t>.</a:t>
            </a:r>
          </a:p>
          <a:p>
            <a:endParaRPr lang="en-GB" dirty="0"/>
          </a:p>
          <a:p>
            <a:r>
              <a:rPr lang="en-GB" dirty="0"/>
              <a:t>(</a:t>
            </a:r>
            <a:r>
              <a:rPr lang="en-GB" dirty="0" smtClean="0"/>
              <a:t>a)	The </a:t>
            </a:r>
            <a:r>
              <a:rPr lang="en-GB" dirty="0"/>
              <a:t>lighter diamonds show Bank staff’s projections at the time of the August 2021 </a:t>
            </a:r>
            <a:r>
              <a:rPr lang="en-GB" i="1" dirty="0"/>
              <a:t>Monetary Policy Report</a:t>
            </a:r>
            <a:r>
              <a:rPr lang="en-GB" dirty="0"/>
              <a:t>. The darker diamonds show Bank staff’s current projections. Projections for GDP are quarterly and show </a:t>
            </a:r>
            <a:r>
              <a:rPr lang="en-GB" dirty="0" smtClean="0"/>
              <a:t/>
            </a:r>
            <a:br>
              <a:rPr lang="en-GB" dirty="0" smtClean="0"/>
            </a:br>
            <a:r>
              <a:rPr lang="en-GB" dirty="0" smtClean="0"/>
              <a:t>Q3 </a:t>
            </a:r>
            <a:r>
              <a:rPr lang="en-GB" dirty="0"/>
              <a:t>and Q4 (August projections show Q2 and Q3). Projections for unemployment and CPI are monthly and show September to December and October to December respectively (August projections show June to September and July to September respectively). </a:t>
            </a:r>
          </a:p>
          <a:p>
            <a:r>
              <a:rPr lang="en-GB" dirty="0"/>
              <a:t>(</a:t>
            </a:r>
            <a:r>
              <a:rPr lang="en-GB" dirty="0" smtClean="0"/>
              <a:t>b)	GDP </a:t>
            </a:r>
            <a:r>
              <a:rPr lang="en-GB" dirty="0"/>
              <a:t>and unemployment projections are based on official data to August. CPI inflation figure is an outturn.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188241"/>
            <a:ext cx="6225309" cy="4455302"/>
          </a:xfrm>
          <a:prstGeom prst="rect">
            <a:avLst/>
          </a:prstGeom>
        </p:spPr>
      </p:pic>
    </p:spTree>
    <p:extLst>
      <p:ext uri="{BB962C8B-B14F-4D97-AF65-F5344CB8AC3E}">
        <p14:creationId xmlns:p14="http://schemas.microsoft.com/office/powerpoint/2010/main" val="10383873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smtClean="0"/>
              <a:t>Chart 2.18: </a:t>
            </a:r>
            <a:r>
              <a:rPr lang="en-GB" smtClean="0"/>
              <a:t>Redundancies have been subdued</a:t>
            </a:r>
          </a:p>
          <a:p>
            <a:pPr lvl="2"/>
            <a:r>
              <a:rPr lang="en-GB" smtClean="0"/>
              <a:t>Redundancies and HR1 redundancy notifications</a:t>
            </a:r>
            <a:r>
              <a:rPr lang="en-GB" baseline="30000" smtClean="0"/>
              <a:t>(a)</a:t>
            </a:r>
            <a:endParaRPr lang="en-GB" baseline="30000" dirty="0"/>
          </a:p>
        </p:txBody>
      </p:sp>
      <p:sp>
        <p:nvSpPr>
          <p:cNvPr id="7" name="Text Placeholder 6"/>
          <p:cNvSpPr>
            <a:spLocks noGrp="1"/>
          </p:cNvSpPr>
          <p:nvPr>
            <p:ph type="body" sz="quarter" idx="18"/>
          </p:nvPr>
        </p:nvSpPr>
        <p:spPr/>
        <p:txBody>
          <a:bodyPr/>
          <a:lstStyle/>
          <a:p>
            <a:pPr marL="0" indent="0"/>
            <a:r>
              <a:rPr lang="en-GB" dirty="0" smtClean="0"/>
              <a:t>Sources: Insolvency Service Redundancy Payment Services Database, ONS and Bank calculations. </a:t>
            </a:r>
          </a:p>
          <a:p>
            <a:endParaRPr lang="en-GB" dirty="0" smtClean="0"/>
          </a:p>
          <a:p>
            <a:r>
              <a:rPr lang="en-GB" dirty="0" smtClean="0"/>
              <a:t>(a)	Three-month rolling sums. Latest redundancies data point is for </a:t>
            </a:r>
            <a:br>
              <a:rPr lang="en-GB" dirty="0" smtClean="0"/>
            </a:br>
            <a:r>
              <a:rPr lang="en-GB" dirty="0" smtClean="0"/>
              <a:t>August 2021; latest HR1 notifications data point is for September 2021. Both series are non-seasonally adjusted. </a:t>
            </a:r>
          </a:p>
          <a:p>
            <a:r>
              <a:rPr lang="en-GB" dirty="0" smtClean="0"/>
              <a:t>(b)	HR1 advance notices of redundancy are only required when employers propose to dismiss 20 or more employees at a single establishment. Not all employees given such notice will go on to be made redundant. The figures may also include some submissions relating to company restructures or changes in employee terms of contract. Great Britain only. </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032761"/>
            <a:ext cx="5512714" cy="4647581"/>
          </a:xfrm>
          <a:prstGeom prst="rect">
            <a:avLst/>
          </a:prstGeom>
        </p:spPr>
      </p:pic>
    </p:spTree>
    <p:extLst>
      <p:ext uri="{BB962C8B-B14F-4D97-AF65-F5344CB8AC3E}">
        <p14:creationId xmlns:p14="http://schemas.microsoft.com/office/powerpoint/2010/main" val="38756471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2.19: </a:t>
            </a:r>
            <a:r>
              <a:rPr lang="en-GB" dirty="0"/>
              <a:t>Survey indicators point to robust employment growth…</a:t>
            </a:r>
            <a:endParaRPr lang="en-GB" dirty="0" smtClean="0"/>
          </a:p>
          <a:p>
            <a:pPr lvl="2"/>
            <a:r>
              <a:rPr lang="en-GB" dirty="0"/>
              <a:t>Surveys of employment intentions</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pPr marL="0" indent="0"/>
            <a:endParaRPr lang="en-GB" dirty="0" smtClean="0"/>
          </a:p>
          <a:p>
            <a:pPr marL="0" indent="0"/>
            <a:r>
              <a:rPr lang="en-GB" dirty="0"/>
              <a:t>Sources: Bank of England, BCC, IHS </a:t>
            </a:r>
            <a:r>
              <a:rPr lang="en-GB" dirty="0" err="1"/>
              <a:t>Markit</a:t>
            </a:r>
            <a:r>
              <a:rPr lang="en-GB" dirty="0"/>
              <a:t>/CIPS, KPMG/REC </a:t>
            </a:r>
            <a:r>
              <a:rPr lang="en-GB" i="1" dirty="0"/>
              <a:t>UK Report on Jobs</a:t>
            </a:r>
            <a:r>
              <a:rPr lang="en-GB" dirty="0"/>
              <a:t>, ONS and </a:t>
            </a:r>
            <a:r>
              <a:rPr lang="en-GB" dirty="0" smtClean="0"/>
              <a:t>Bank </a:t>
            </a:r>
            <a:r>
              <a:rPr lang="en-GB" dirty="0"/>
              <a:t>calculations.</a:t>
            </a:r>
          </a:p>
          <a:p>
            <a:endParaRPr lang="en-GB" dirty="0"/>
          </a:p>
          <a:p>
            <a:r>
              <a:rPr lang="en-GB" dirty="0"/>
              <a:t>(a)	Differences from averages since 2000. Surveys from the Bank’s Agents (employment </a:t>
            </a:r>
            <a:r>
              <a:rPr lang="en-GB" dirty="0" smtClean="0"/>
              <a:t>intentions </a:t>
            </a:r>
            <a:r>
              <a:rPr lang="en-GB" dirty="0"/>
              <a:t>over the next 12 months), BCC (employment expectations over the next three months), IHS </a:t>
            </a:r>
            <a:r>
              <a:rPr lang="en-GB" dirty="0" err="1"/>
              <a:t>Markit</a:t>
            </a:r>
            <a:r>
              <a:rPr lang="en-GB" dirty="0"/>
              <a:t>/CIPS (PMI composite employment index) and KPMG/REC (index of demand for new staff). Agents’ scores are monthly until August 2016 and six weekly </a:t>
            </a:r>
            <a:r>
              <a:rPr lang="en-GB" dirty="0" smtClean="0"/>
              <a:t>thereafter</a:t>
            </a:r>
            <a:r>
              <a:rPr lang="en-GB" dirty="0"/>
              <a:t>. BCC data are for services and non-services and weighted using employee </a:t>
            </a:r>
            <a:r>
              <a:rPr lang="en-GB" dirty="0" smtClean="0"/>
              <a:t>job </a:t>
            </a:r>
            <a:r>
              <a:rPr lang="en-GB" dirty="0"/>
              <a:t>shares from Workforce Jobs. BCC data are quarterly and not seasonally adjusted.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024614"/>
            <a:ext cx="5361818" cy="4657640"/>
          </a:xfrm>
          <a:prstGeom prst="rect">
            <a:avLst/>
          </a:prstGeom>
        </p:spPr>
      </p:pic>
    </p:spTree>
    <p:extLst>
      <p:ext uri="{BB962C8B-B14F-4D97-AF65-F5344CB8AC3E}">
        <p14:creationId xmlns:p14="http://schemas.microsoft.com/office/powerpoint/2010/main" val="20261941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2.20: </a:t>
            </a:r>
            <a:r>
              <a:rPr lang="en-GB" dirty="0"/>
              <a:t>…but there have been increasing reports of recruitment </a:t>
            </a:r>
            <a:r>
              <a:rPr lang="en-GB" dirty="0" smtClean="0"/>
              <a:t>difficulties</a:t>
            </a:r>
          </a:p>
          <a:p>
            <a:pPr lvl="2"/>
            <a:r>
              <a:rPr lang="en-GB" dirty="0"/>
              <a:t>Indicators of recruitment </a:t>
            </a:r>
            <a:r>
              <a:rPr lang="en-GB" dirty="0" smtClean="0"/>
              <a:t>difficulties</a:t>
            </a:r>
            <a:endParaRPr lang="en-GB" baseline="30000" dirty="0"/>
          </a:p>
        </p:txBody>
      </p:sp>
      <p:sp>
        <p:nvSpPr>
          <p:cNvPr id="7" name="Text Placeholder 6"/>
          <p:cNvSpPr>
            <a:spLocks noGrp="1"/>
          </p:cNvSpPr>
          <p:nvPr>
            <p:ph type="body" sz="quarter" idx="18"/>
          </p:nvPr>
        </p:nvSpPr>
        <p:spPr/>
        <p:txBody>
          <a:bodyPr/>
          <a:lstStyle/>
          <a:p>
            <a:pPr marL="0" indent="0"/>
            <a:endParaRPr lang="en-GB" dirty="0" smtClean="0"/>
          </a:p>
          <a:p>
            <a:endParaRPr lang="en-GB" dirty="0"/>
          </a:p>
          <a:p>
            <a:r>
              <a:rPr lang="en-GB" dirty="0"/>
              <a:t>Sources: Bank of England, KPMG/REC </a:t>
            </a:r>
            <a:r>
              <a:rPr lang="en-GB" i="1" dirty="0"/>
              <a:t>UK Report on Jobs </a:t>
            </a:r>
            <a:r>
              <a:rPr lang="en-GB" dirty="0"/>
              <a:t>and Bank calculations.</a:t>
            </a:r>
          </a:p>
          <a:p>
            <a:endParaRPr lang="en-GB" dirty="0"/>
          </a:p>
          <a:p>
            <a:r>
              <a:rPr lang="en-GB" dirty="0"/>
              <a:t>(a)	Differences from averages since 2000.</a:t>
            </a:r>
          </a:p>
          <a:p>
            <a:r>
              <a:rPr lang="en-GB" dirty="0"/>
              <a:t>(b)	KPMG/REC Staff Availability Index, inverted. Latest data is for </a:t>
            </a:r>
            <a:br>
              <a:rPr lang="en-GB" dirty="0"/>
            </a:br>
            <a:r>
              <a:rPr lang="en-GB" dirty="0"/>
              <a:t>September 2021.</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038548"/>
            <a:ext cx="5361818" cy="4637521"/>
          </a:xfrm>
          <a:prstGeom prst="rect">
            <a:avLst/>
          </a:prstGeom>
        </p:spPr>
      </p:pic>
    </p:spTree>
    <p:extLst>
      <p:ext uri="{BB962C8B-B14F-4D97-AF65-F5344CB8AC3E}">
        <p14:creationId xmlns:p14="http://schemas.microsoft.com/office/powerpoint/2010/main" val="24867899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2.21: </a:t>
            </a:r>
            <a:r>
              <a:rPr lang="en-GB" dirty="0"/>
              <a:t>Vacancies have picked up </a:t>
            </a:r>
            <a:r>
              <a:rPr lang="en-GB" dirty="0" smtClean="0"/>
              <a:t>further</a:t>
            </a:r>
          </a:p>
          <a:p>
            <a:pPr lvl="2"/>
            <a:r>
              <a:rPr lang="en-GB" dirty="0" smtClean="0"/>
              <a:t>Vacancies</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r>
              <a:rPr lang="en-GB" dirty="0"/>
              <a:t>Sources: ONS and Bank calculations.</a:t>
            </a:r>
          </a:p>
          <a:p>
            <a:endParaRPr lang="en-GB" dirty="0"/>
          </a:p>
          <a:p>
            <a:r>
              <a:rPr lang="en-GB" dirty="0"/>
              <a:t>(a)	Three-month moving averages. Latest vacancy data are for </a:t>
            </a:r>
            <a:r>
              <a:rPr lang="en-GB" dirty="0" smtClean="0"/>
              <a:t/>
            </a:r>
            <a:br>
              <a:rPr lang="en-GB" dirty="0" smtClean="0"/>
            </a:br>
            <a:r>
              <a:rPr lang="en-GB" dirty="0" smtClean="0"/>
              <a:t>September </a:t>
            </a:r>
            <a:r>
              <a:rPr lang="en-GB" dirty="0"/>
              <a:t>2021, latest unemployment data for August 2021.</a:t>
            </a:r>
          </a:p>
          <a:p>
            <a:r>
              <a:rPr lang="en-GB" dirty="0"/>
              <a:t>(b)	Diamonds show latest available single-month data. Diamond for vacancies shows single month of September (non-seasonally adjusted). Vacancies per person unemployed uses September single-month vacancies and the estimate of the number unemployed in the single month of August.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30243"/>
            <a:ext cx="5925161" cy="4426268"/>
          </a:xfrm>
          <a:prstGeom prst="rect">
            <a:avLst/>
          </a:prstGeom>
        </p:spPr>
      </p:pic>
    </p:spTree>
    <p:extLst>
      <p:ext uri="{BB962C8B-B14F-4D97-AF65-F5344CB8AC3E}">
        <p14:creationId xmlns:p14="http://schemas.microsoft.com/office/powerpoint/2010/main" val="14778845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2.22: </a:t>
            </a:r>
            <a:r>
              <a:rPr lang="en-GB" dirty="0"/>
              <a:t>Underlying wage growth has picked up to around 4</a:t>
            </a:r>
            <a:r>
              <a:rPr lang="en-GB" dirty="0" smtClean="0"/>
              <a:t>½%</a:t>
            </a:r>
          </a:p>
          <a:p>
            <a:pPr lvl="2"/>
            <a:r>
              <a:rPr lang="en-GB" dirty="0"/>
              <a:t>Contributions to annual growth in private sector regular pay</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r>
              <a:rPr lang="en-GB" dirty="0"/>
              <a:t>Sources: HMRC, ONS and Bank calculations.</a:t>
            </a:r>
          </a:p>
          <a:p>
            <a:endParaRPr lang="en-GB" dirty="0"/>
          </a:p>
          <a:p>
            <a:r>
              <a:rPr lang="en-GB" dirty="0"/>
              <a:t>(a)	Growth in three-month average pay relative to the same period a year earlier. Furlough effects, compositional effects and underlying pay growth are Bank staff estimates.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14977"/>
            <a:ext cx="6750058" cy="5341699"/>
          </a:xfrm>
          <a:prstGeom prst="rect">
            <a:avLst/>
          </a:prstGeom>
        </p:spPr>
      </p:pic>
    </p:spTree>
    <p:extLst>
      <p:ext uri="{BB962C8B-B14F-4D97-AF65-F5344CB8AC3E}">
        <p14:creationId xmlns:p14="http://schemas.microsoft.com/office/powerpoint/2010/main" val="6111565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2.23: </a:t>
            </a:r>
            <a:r>
              <a:rPr lang="en-GB" dirty="0"/>
              <a:t>Vacancies relative to unemployment are elevated relative to past averages in many sectors…</a:t>
            </a:r>
            <a:endParaRPr lang="en-GB" dirty="0" smtClean="0"/>
          </a:p>
          <a:p>
            <a:pPr lvl="2"/>
            <a:r>
              <a:rPr lang="en-GB" dirty="0"/>
              <a:t>Number of vacancies per person unemployed by industry</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r>
              <a:rPr lang="en-GB" dirty="0"/>
              <a:t>Sources: ONS and Bank calculations.</a:t>
            </a:r>
          </a:p>
          <a:p>
            <a:endParaRPr lang="en-GB" dirty="0"/>
          </a:p>
          <a:p>
            <a:r>
              <a:rPr lang="en-GB" dirty="0"/>
              <a:t>(a)	Three-month moving averages. Vacancies in each industry per person unemployed whose last job was in that industry. Unemployment by industry of last job data are not seasonally adjusted.</a:t>
            </a:r>
          </a:p>
          <a:p>
            <a:r>
              <a:rPr lang="en-GB" dirty="0"/>
              <a:t>(b)	Latest data point is three months to September for vacancies and August for unemployment.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64769"/>
            <a:ext cx="5160626" cy="4426268"/>
          </a:xfrm>
          <a:prstGeom prst="rect">
            <a:avLst/>
          </a:prstGeom>
        </p:spPr>
      </p:pic>
    </p:spTree>
    <p:extLst>
      <p:ext uri="{BB962C8B-B14F-4D97-AF65-F5344CB8AC3E}">
        <p14:creationId xmlns:p14="http://schemas.microsoft.com/office/powerpoint/2010/main" val="18630108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2.24: </a:t>
            </a:r>
            <a:r>
              <a:rPr lang="en-GB" dirty="0"/>
              <a:t>…and there is some evidence that this has been associated with greater wage </a:t>
            </a:r>
            <a:r>
              <a:rPr lang="en-GB" dirty="0" smtClean="0"/>
              <a:t>pressure</a:t>
            </a:r>
          </a:p>
          <a:p>
            <a:pPr lvl="2"/>
            <a:r>
              <a:rPr lang="en-GB" dirty="0"/>
              <a:t>Ratio of vacancies per person unemployed and annual pay growth</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r>
              <a:rPr lang="en-GB" dirty="0"/>
              <a:t>Sources: ONS and Bank calculations.</a:t>
            </a:r>
          </a:p>
          <a:p>
            <a:endParaRPr lang="en-GB" dirty="0"/>
          </a:p>
          <a:p>
            <a:r>
              <a:rPr lang="en-GB" dirty="0"/>
              <a:t>(a)	Vacancies in each industry per person unemployed whose last job was in that </a:t>
            </a:r>
            <a:r>
              <a:rPr lang="en-GB" dirty="0" smtClean="0"/>
              <a:t>industry. Unemployment </a:t>
            </a:r>
            <a:r>
              <a:rPr lang="en-GB" dirty="0"/>
              <a:t>by industry of last job data are not seasonally adjusted. Annual growth in three-month pay based on PAYE RTI data to September 2021. Size of bubbles represent employment shares in August 2021.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078365"/>
            <a:ext cx="5391998" cy="4627460"/>
          </a:xfrm>
          <a:prstGeom prst="rect">
            <a:avLst/>
          </a:prstGeom>
        </p:spPr>
      </p:pic>
    </p:spTree>
    <p:extLst>
      <p:ext uri="{BB962C8B-B14F-4D97-AF65-F5344CB8AC3E}">
        <p14:creationId xmlns:p14="http://schemas.microsoft.com/office/powerpoint/2010/main" val="12110255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2.25: </a:t>
            </a:r>
            <a:r>
              <a:rPr lang="en-GB" dirty="0"/>
              <a:t>Inflation picked up during Q3, and is expected to rise further in the near term</a:t>
            </a:r>
            <a:endParaRPr lang="en-GB" dirty="0" smtClean="0"/>
          </a:p>
          <a:p>
            <a:pPr lvl="2"/>
            <a:r>
              <a:rPr lang="en-GB" dirty="0"/>
              <a:t>Contributions to CPI inflation</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pPr marL="0" indent="0"/>
            <a:r>
              <a:rPr lang="en-GB" dirty="0"/>
              <a:t>Sources:  Bloomberg Finance L.P., Department for Business, Energy and Industrial Strategy, </a:t>
            </a:r>
            <a:r>
              <a:rPr lang="en-GB" dirty="0" smtClean="0"/>
              <a:t>ONS and </a:t>
            </a:r>
            <a:r>
              <a:rPr lang="en-GB" dirty="0"/>
              <a:t>Bank calculations. </a:t>
            </a:r>
          </a:p>
          <a:p>
            <a:endParaRPr lang="en-GB" dirty="0"/>
          </a:p>
          <a:p>
            <a:r>
              <a:rPr lang="en-GB" dirty="0"/>
              <a:t>(a)	Contributions to annual CPI inflation. Figures in parentheses are basket weights in 2021 and do not sum to 100 due to rounding. </a:t>
            </a:r>
          </a:p>
          <a:p>
            <a:r>
              <a:rPr lang="en-GB" dirty="0"/>
              <a:t>(b)	Bank staff’s projection. Fuels and lubricants estimates use Department for Business, Energy and Industrial Strategy petrol price data for October 2021 and then are based on the sterling oil futures curve. </a:t>
            </a:r>
          </a:p>
          <a:p>
            <a:r>
              <a:rPr lang="en-GB" dirty="0"/>
              <a:t>(c)	The difference between CPI inflation and the other contributions identified in the chart.</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44898"/>
            <a:ext cx="5331641" cy="4436326"/>
          </a:xfrm>
          <a:prstGeom prst="rect">
            <a:avLst/>
          </a:prstGeom>
        </p:spPr>
      </p:pic>
    </p:spTree>
    <p:extLst>
      <p:ext uri="{BB962C8B-B14F-4D97-AF65-F5344CB8AC3E}">
        <p14:creationId xmlns:p14="http://schemas.microsoft.com/office/powerpoint/2010/main" val="15630036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2.26: </a:t>
            </a:r>
            <a:r>
              <a:rPr lang="en-GB" dirty="0"/>
              <a:t>Survey indicators of input and output prices rose to record highs during Q3</a:t>
            </a:r>
            <a:endParaRPr lang="en-GB" dirty="0" smtClean="0"/>
          </a:p>
          <a:p>
            <a:pPr lvl="2"/>
            <a:r>
              <a:rPr lang="en-GB" dirty="0"/>
              <a:t>Survey indicators of input and output prices</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r>
              <a:rPr lang="en-GB" dirty="0"/>
              <a:t>Source: IHS </a:t>
            </a:r>
            <a:r>
              <a:rPr lang="en-GB" dirty="0" err="1"/>
              <a:t>Markit</a:t>
            </a:r>
            <a:r>
              <a:rPr lang="en-GB" dirty="0"/>
              <a:t>/CIPS.</a:t>
            </a:r>
          </a:p>
          <a:p>
            <a:endParaRPr lang="en-GB" dirty="0"/>
          </a:p>
          <a:p>
            <a:r>
              <a:rPr lang="en-GB" dirty="0"/>
              <a:t>(a)	Data for October 2021 are flash estimates</a:t>
            </a:r>
            <a:r>
              <a:rPr lang="en-GB" dirty="0" smtClean="0"/>
              <a:t>.</a:t>
            </a:r>
            <a:endParaRPr lang="en-GB"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53044"/>
            <a:ext cx="5552954" cy="4426268"/>
          </a:xfrm>
          <a:prstGeom prst="rect">
            <a:avLst/>
          </a:prstGeom>
        </p:spPr>
      </p:pic>
    </p:spTree>
    <p:extLst>
      <p:ext uri="{BB962C8B-B14F-4D97-AF65-F5344CB8AC3E}">
        <p14:creationId xmlns:p14="http://schemas.microsoft.com/office/powerpoint/2010/main" val="29331885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2.27: </a:t>
            </a:r>
            <a:r>
              <a:rPr lang="en-GB" dirty="0"/>
              <a:t>Sales increases have been associated with rising inflationary </a:t>
            </a:r>
            <a:r>
              <a:rPr lang="en-GB" dirty="0" smtClean="0"/>
              <a:t>pressure</a:t>
            </a:r>
          </a:p>
          <a:p>
            <a:pPr lvl="2"/>
            <a:r>
              <a:rPr lang="en-GB" dirty="0"/>
              <a:t>Price inflation and impact of </a:t>
            </a:r>
            <a:r>
              <a:rPr lang="en-GB" dirty="0" err="1"/>
              <a:t>Covid</a:t>
            </a:r>
            <a:r>
              <a:rPr lang="en-GB" dirty="0"/>
              <a:t> on sales growth over the past </a:t>
            </a:r>
            <a:r>
              <a:rPr lang="en-GB" dirty="0" smtClean="0"/>
              <a:t>18 </a:t>
            </a:r>
            <a:r>
              <a:rPr lang="en-GB" dirty="0"/>
              <a:t>months</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endParaRPr lang="en-GB" dirty="0"/>
          </a:p>
          <a:p>
            <a:endParaRPr lang="en-GB" dirty="0"/>
          </a:p>
          <a:p>
            <a:pPr marL="0" indent="0"/>
            <a:r>
              <a:rPr lang="en-GB" dirty="0"/>
              <a:t>Sources: DMP Survey and Bank calculations.</a:t>
            </a:r>
          </a:p>
          <a:p>
            <a:pPr marL="228600" indent="-228600">
              <a:buAutoNum type="alphaLcParenBoth"/>
            </a:pPr>
            <a:endParaRPr lang="en-GB" dirty="0"/>
          </a:p>
          <a:p>
            <a:pPr marL="228600" indent="-228600">
              <a:buAutoNum type="alphaLcParenBoth"/>
            </a:pPr>
            <a:r>
              <a:rPr lang="en-GB" dirty="0" smtClean="0"/>
              <a:t>Each </a:t>
            </a:r>
            <a:r>
              <a:rPr lang="en-GB" dirty="0"/>
              <a:t>dot represents 5% of responses to the DMP over the past 18 months, split according to the estimated impact of </a:t>
            </a:r>
            <a:r>
              <a:rPr lang="en-GB" dirty="0" err="1"/>
              <a:t>Covid</a:t>
            </a:r>
            <a:r>
              <a:rPr lang="en-GB" dirty="0"/>
              <a:t> on sales growth. Firms that have responded to both questions in more than one quarter will be in the sample multiple times. </a:t>
            </a:r>
          </a:p>
          <a:p>
            <a:pPr marL="228600" indent="-228600">
              <a:buAutoNum type="alphaLcParenBoth"/>
            </a:pPr>
            <a:r>
              <a:rPr lang="en-GB" dirty="0" smtClean="0"/>
              <a:t>Realised </a:t>
            </a:r>
            <a:r>
              <a:rPr lang="en-GB" dirty="0"/>
              <a:t>price growth data are based on the question: ‘Looking back, from 12 months ago to now, what was the approximate % change in the average price you charge, considering all products and services?’.</a:t>
            </a:r>
          </a:p>
          <a:p>
            <a:pPr marL="228600" indent="-228600">
              <a:buAutoNum type="alphaLcParenBoth"/>
            </a:pPr>
            <a:r>
              <a:rPr lang="en-GB" dirty="0" smtClean="0"/>
              <a:t>Data </a:t>
            </a:r>
            <a:r>
              <a:rPr lang="en-GB" dirty="0"/>
              <a:t>are based on responses to the question: ‘Relative to what would have otherwise happened, what is your best estimate for the impact of the spread of coronavirus (Covid-19) on the sales/employment/capital expenditure of your business?’.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555" y="1916123"/>
            <a:ext cx="5331641" cy="4778356"/>
          </a:xfrm>
          <a:prstGeom prst="rect">
            <a:avLst/>
          </a:prstGeom>
        </p:spPr>
      </p:pic>
    </p:spTree>
    <p:extLst>
      <p:ext uri="{BB962C8B-B14F-4D97-AF65-F5344CB8AC3E}">
        <p14:creationId xmlns:p14="http://schemas.microsoft.com/office/powerpoint/2010/main" val="144835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2.2: </a:t>
            </a:r>
            <a:r>
              <a:rPr lang="en-GB" dirty="0"/>
              <a:t>The recovery in global activity has continued…</a:t>
            </a:r>
          </a:p>
          <a:p>
            <a:pPr lvl="2"/>
            <a:r>
              <a:rPr lang="en-GB" dirty="0"/>
              <a:t>GDP in selected countries and regions</a:t>
            </a:r>
          </a:p>
        </p:txBody>
      </p:sp>
      <p:sp>
        <p:nvSpPr>
          <p:cNvPr id="3" name="Text Placeholder 2"/>
          <p:cNvSpPr>
            <a:spLocks noGrp="1"/>
          </p:cNvSpPr>
          <p:nvPr>
            <p:ph type="body" sz="quarter" idx="18"/>
          </p:nvPr>
        </p:nvSpPr>
        <p:spPr>
          <a:xfrm>
            <a:off x="7623175" y="1752600"/>
            <a:ext cx="4111624" cy="5105400"/>
          </a:xfrm>
        </p:spPr>
        <p:txBody>
          <a:bodyPr/>
          <a:lstStyle/>
          <a:p>
            <a:pPr marL="0" indent="0"/>
            <a:r>
              <a:rPr lang="en-GB" dirty="0"/>
              <a:t>Sources: IMF </a:t>
            </a:r>
            <a:r>
              <a:rPr lang="en-GB" i="1" dirty="0"/>
              <a:t>World Economic Outlook</a:t>
            </a:r>
            <a:r>
              <a:rPr lang="en-GB" dirty="0"/>
              <a:t> (</a:t>
            </a:r>
            <a:r>
              <a:rPr lang="en-GB" i="1" dirty="0"/>
              <a:t>WEO</a:t>
            </a:r>
            <a:r>
              <a:rPr lang="en-GB" dirty="0"/>
              <a:t>), National Bureau of Statistics of China, OECD, </a:t>
            </a:r>
            <a:r>
              <a:rPr lang="en-GB" dirty="0" smtClean="0"/>
              <a:t>ONS, </a:t>
            </a:r>
            <a:r>
              <a:rPr lang="en-GB" dirty="0" err="1" smtClean="0"/>
              <a:t>Refinitiv</a:t>
            </a:r>
            <a:r>
              <a:rPr lang="en-GB" dirty="0" smtClean="0"/>
              <a:t> </a:t>
            </a:r>
            <a:r>
              <a:rPr lang="en-GB" dirty="0" err="1"/>
              <a:t>Eikon</a:t>
            </a:r>
            <a:r>
              <a:rPr lang="en-GB" dirty="0"/>
              <a:t> from LSEG and Bank calculations</a:t>
            </a:r>
            <a:r>
              <a:rPr lang="en-GB" dirty="0" smtClean="0"/>
              <a:t>.</a:t>
            </a:r>
          </a:p>
          <a:p>
            <a:endParaRPr lang="en-GB" dirty="0"/>
          </a:p>
          <a:p>
            <a:r>
              <a:rPr lang="en-GB" dirty="0"/>
              <a:t>(</a:t>
            </a:r>
            <a:r>
              <a:rPr lang="en-GB" dirty="0" smtClean="0"/>
              <a:t>a)	See </a:t>
            </a:r>
            <a:r>
              <a:rPr lang="en-GB" dirty="0"/>
              <a:t>footnote (c) of </a:t>
            </a:r>
            <a:r>
              <a:rPr lang="en-GB" b="1" dirty="0"/>
              <a:t>Table 1.B</a:t>
            </a:r>
            <a:r>
              <a:rPr lang="en-GB" dirty="0"/>
              <a:t> for definition. Figure for 2021 Q3 is a </a:t>
            </a:r>
            <a:r>
              <a:rPr lang="en-GB" dirty="0" smtClean="0"/>
              <a:t/>
            </a:r>
            <a:br>
              <a:rPr lang="en-GB" dirty="0" smtClean="0"/>
            </a:br>
            <a:r>
              <a:rPr lang="en-GB" dirty="0" smtClean="0"/>
              <a:t>Bank </a:t>
            </a:r>
            <a:r>
              <a:rPr lang="en-GB" dirty="0"/>
              <a:t>staff projection.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7467"/>
            <a:ext cx="5491897" cy="4439116"/>
          </a:xfrm>
          <a:prstGeom prst="rect">
            <a:avLst/>
          </a:prstGeom>
        </p:spPr>
      </p:pic>
    </p:spTree>
    <p:extLst>
      <p:ext uri="{BB962C8B-B14F-4D97-AF65-F5344CB8AC3E}">
        <p14:creationId xmlns:p14="http://schemas.microsoft.com/office/powerpoint/2010/main" val="38888395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2.28: </a:t>
            </a:r>
            <a:r>
              <a:rPr lang="en-GB" dirty="0"/>
              <a:t>Household measures of inflation expectations have picked up, with short-term measures rising </a:t>
            </a:r>
            <a:r>
              <a:rPr lang="en-GB" dirty="0" smtClean="0"/>
              <a:t>sharply</a:t>
            </a:r>
          </a:p>
          <a:p>
            <a:pPr lvl="2"/>
            <a:r>
              <a:rPr lang="en-GB" dirty="0"/>
              <a:t>Household measures of inflation expectations</a:t>
            </a:r>
            <a:r>
              <a:rPr lang="en-GB" baseline="30000" dirty="0" smtClean="0"/>
              <a:t>(a)</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endParaRPr lang="en-GB" dirty="0"/>
          </a:p>
          <a:p>
            <a:endParaRPr lang="en-GB" dirty="0"/>
          </a:p>
          <a:p>
            <a:r>
              <a:rPr lang="en-GB" dirty="0"/>
              <a:t>Sources: Citigroup, </a:t>
            </a:r>
            <a:r>
              <a:rPr lang="en-GB" dirty="0" err="1"/>
              <a:t>YouGov</a:t>
            </a:r>
            <a:r>
              <a:rPr lang="en-GB" dirty="0"/>
              <a:t> and Bank calculations.</a:t>
            </a:r>
          </a:p>
          <a:p>
            <a:endParaRPr lang="en-GB" dirty="0"/>
          </a:p>
          <a:p>
            <a:r>
              <a:rPr lang="en-GB" dirty="0"/>
              <a:t>(a)	The household surveys ask about expected changes in prices but do not reference a specific price index. Data are not seasonally adjusted. Latest data point is </a:t>
            </a:r>
            <a:r>
              <a:rPr lang="en-GB" dirty="0" smtClean="0"/>
              <a:t>for October </a:t>
            </a:r>
            <a:r>
              <a:rPr lang="en-GB" dirty="0"/>
              <a:t>2021.</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73016"/>
            <a:ext cx="5462415" cy="4365909"/>
          </a:xfrm>
          <a:prstGeom prst="rect">
            <a:avLst/>
          </a:prstGeom>
        </p:spPr>
      </p:pic>
    </p:spTree>
    <p:extLst>
      <p:ext uri="{BB962C8B-B14F-4D97-AF65-F5344CB8AC3E}">
        <p14:creationId xmlns:p14="http://schemas.microsoft.com/office/powerpoint/2010/main" val="39555738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9709"/>
            <a:ext cx="11279504" cy="2395682"/>
          </a:xfrm>
        </p:spPr>
        <p:txBody>
          <a:bodyPr/>
          <a:lstStyle/>
          <a:p>
            <a:r>
              <a:rPr lang="en-GB" b="1" dirty="0"/>
              <a:t>Box C: </a:t>
            </a:r>
            <a:r>
              <a:rPr lang="en-GB" dirty="0">
                <a:solidFill>
                  <a:schemeClr val="accent6">
                    <a:lumMod val="10000"/>
                  </a:schemeClr>
                </a:solidFill>
              </a:rPr>
              <a:t>Recent developments in </a:t>
            </a:r>
            <a:r>
              <a:rPr lang="en-GB" dirty="0" smtClean="0">
                <a:solidFill>
                  <a:schemeClr val="accent6">
                    <a:lumMod val="10000"/>
                  </a:schemeClr>
                </a:solidFill>
              </a:rPr>
              <a:t/>
            </a:r>
            <a:br>
              <a:rPr lang="en-GB" dirty="0" smtClean="0">
                <a:solidFill>
                  <a:schemeClr val="accent6">
                    <a:lumMod val="10000"/>
                  </a:schemeClr>
                </a:solidFill>
              </a:rPr>
            </a:br>
            <a:r>
              <a:rPr lang="en-GB" dirty="0" smtClean="0">
                <a:solidFill>
                  <a:schemeClr val="accent6">
                    <a:lumMod val="10000"/>
                  </a:schemeClr>
                </a:solidFill>
              </a:rPr>
              <a:t>medium-term </a:t>
            </a:r>
            <a:r>
              <a:rPr lang="en-GB" dirty="0">
                <a:solidFill>
                  <a:schemeClr val="accent6">
                    <a:lumMod val="10000"/>
                  </a:schemeClr>
                </a:solidFill>
              </a:rPr>
              <a:t>measures of inflation expectations</a:t>
            </a:r>
            <a:endParaRPr lang="en-GB" dirty="0"/>
          </a:p>
        </p:txBody>
      </p:sp>
    </p:spTree>
    <p:extLst>
      <p:ext uri="{BB962C8B-B14F-4D97-AF65-F5344CB8AC3E}">
        <p14:creationId xmlns:p14="http://schemas.microsoft.com/office/powerpoint/2010/main" val="39040381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Chart </a:t>
            </a:r>
            <a:r>
              <a:rPr lang="en-GB" b="1" dirty="0"/>
              <a:t>A: </a:t>
            </a:r>
            <a:r>
              <a:rPr lang="en-GB" dirty="0"/>
              <a:t>Household inflation expectations picked up in Q3, but the dispersion and skew of responses were broadly stable </a:t>
            </a:r>
          </a:p>
          <a:p>
            <a:pPr lvl="2"/>
            <a:r>
              <a:rPr lang="en-GB" dirty="0"/>
              <a:t>Households’ five year ahead inflation expectations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8"/>
          </p:nvPr>
        </p:nvSpPr>
        <p:spPr>
          <a:xfrm>
            <a:off x="7623176" y="1752600"/>
            <a:ext cx="4111624" cy="5105400"/>
          </a:xfrm>
        </p:spPr>
        <p:txBody>
          <a:bodyPr/>
          <a:lstStyle/>
          <a:p>
            <a:endParaRPr lang="en-GB" dirty="0"/>
          </a:p>
          <a:p>
            <a:r>
              <a:rPr lang="en-GB" dirty="0"/>
              <a:t>Sources: Kantar and Bank calculations</a:t>
            </a:r>
            <a:r>
              <a:rPr lang="en-GB" dirty="0" smtClean="0"/>
              <a:t>.</a:t>
            </a:r>
          </a:p>
          <a:p>
            <a:endParaRPr lang="en-GB" dirty="0"/>
          </a:p>
          <a:p>
            <a:r>
              <a:rPr lang="en-GB" dirty="0"/>
              <a:t>(</a:t>
            </a:r>
            <a:r>
              <a:rPr lang="en-GB" dirty="0" smtClean="0"/>
              <a:t>a)	The </a:t>
            </a:r>
            <a:r>
              <a:rPr lang="en-GB" dirty="0"/>
              <a:t>Bank/Kantar quarterly inflation attitudes survey asks about expected changes in prices in five years’ time, but does not reference a specific price index. Latest survey is available from </a:t>
            </a:r>
            <a:r>
              <a:rPr lang="en-GB" u="sng" dirty="0">
                <a:hlinkClick r:id="rId2"/>
              </a:rPr>
              <a:t>Bank of England/Kantar Inflation Attitudes Survey – August 2021</a:t>
            </a:r>
            <a:r>
              <a:rPr lang="en-GB" dirty="0"/>
              <a:t>. </a:t>
            </a:r>
          </a:p>
          <a:p>
            <a:r>
              <a:rPr lang="en-GB" dirty="0"/>
              <a:t>(</a:t>
            </a:r>
            <a:r>
              <a:rPr lang="en-GB" dirty="0" smtClean="0"/>
              <a:t>b)	Average </a:t>
            </a:r>
            <a:r>
              <a:rPr lang="en-GB" dirty="0"/>
              <a:t>across </a:t>
            </a:r>
            <a:r>
              <a:rPr lang="en-GB" dirty="0" smtClean="0"/>
              <a:t>respondents.</a:t>
            </a:r>
            <a:endParaRPr lang="en-GB" dirty="0"/>
          </a:p>
          <a:p>
            <a:r>
              <a:rPr lang="en-GB" dirty="0"/>
              <a:t>(</a:t>
            </a:r>
            <a:r>
              <a:rPr lang="en-GB" dirty="0" smtClean="0"/>
              <a:t>c)	The </a:t>
            </a:r>
            <a:r>
              <a:rPr lang="en-GB" dirty="0"/>
              <a:t>standard deviation measures how dispersed responses are around the </a:t>
            </a:r>
            <a:r>
              <a:rPr lang="en-GB" dirty="0" smtClean="0"/>
              <a:t>mean</a:t>
            </a:r>
            <a:r>
              <a:rPr lang="en-GB" dirty="0"/>
              <a:t>.</a:t>
            </a:r>
          </a:p>
          <a:p>
            <a:r>
              <a:rPr lang="en-GB" dirty="0"/>
              <a:t>(</a:t>
            </a:r>
            <a:r>
              <a:rPr lang="en-GB" dirty="0" smtClean="0"/>
              <a:t>d)	Pearson’s </a:t>
            </a:r>
            <a:r>
              <a:rPr lang="en-GB" dirty="0"/>
              <a:t>moment coefficient of skewness. This measure indicates the direction and relative magnitude of a distribution’s deviation from the normal distribution.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41525"/>
            <a:ext cx="5485192" cy="4432410"/>
          </a:xfrm>
          <a:prstGeom prst="rect">
            <a:avLst/>
          </a:prstGeom>
        </p:spPr>
      </p:pic>
    </p:spTree>
    <p:extLst>
      <p:ext uri="{BB962C8B-B14F-4D97-AF65-F5344CB8AC3E}">
        <p14:creationId xmlns:p14="http://schemas.microsoft.com/office/powerpoint/2010/main" val="31061617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Table 1: </a:t>
            </a:r>
            <a:r>
              <a:rPr lang="en-GB" dirty="0"/>
              <a:t>A range of measures of inflation expectations have risen recently </a:t>
            </a:r>
          </a:p>
          <a:p>
            <a:pPr lvl="2"/>
            <a:r>
              <a:rPr lang="en-GB" dirty="0"/>
              <a:t>Measures of inflation expectations</a:t>
            </a:r>
            <a:r>
              <a:rPr lang="en-GB" sz="2200" baseline="30000" dirty="0"/>
              <a:t>(a)</a:t>
            </a:r>
            <a:r>
              <a:rPr lang="en-GB" sz="2200" dirty="0"/>
              <a:t> </a:t>
            </a:r>
            <a:endParaRPr lang="en-GB" baseline="30000" dirty="0"/>
          </a:p>
        </p:txBody>
      </p:sp>
      <p:sp>
        <p:nvSpPr>
          <p:cNvPr id="3" name="Text Placeholder 2"/>
          <p:cNvSpPr>
            <a:spLocks noGrp="1"/>
          </p:cNvSpPr>
          <p:nvPr>
            <p:ph type="body" sz="quarter" idx="18"/>
          </p:nvPr>
        </p:nvSpPr>
        <p:spPr>
          <a:xfrm>
            <a:off x="7623176" y="1752600"/>
            <a:ext cx="4111624" cy="5105400"/>
          </a:xfrm>
        </p:spPr>
        <p:txBody>
          <a:bodyPr/>
          <a:lstStyle/>
          <a:p>
            <a:pPr marL="0" indent="0"/>
            <a:r>
              <a:rPr lang="en-GB" dirty="0"/>
              <a:t>Sources: Bank of England, Bloomberg Finance L.P., CBI, Citigroup, Kantar, ONS, YouGov and Bank calculations</a:t>
            </a:r>
            <a:r>
              <a:rPr lang="en-GB" dirty="0" smtClean="0"/>
              <a:t>.</a:t>
            </a:r>
          </a:p>
          <a:p>
            <a:endParaRPr lang="en-GB" dirty="0"/>
          </a:p>
          <a:p>
            <a:r>
              <a:rPr lang="en-GB" dirty="0"/>
              <a:t>(</a:t>
            </a:r>
            <a:r>
              <a:rPr lang="en-GB" dirty="0" smtClean="0"/>
              <a:t>a)	Data </a:t>
            </a:r>
            <a:r>
              <a:rPr lang="en-GB" dirty="0"/>
              <a:t>are not seasonally adjusted. </a:t>
            </a:r>
          </a:p>
          <a:p>
            <a:r>
              <a:rPr lang="en-GB" dirty="0"/>
              <a:t>(b</a:t>
            </a:r>
            <a:r>
              <a:rPr lang="en-GB" dirty="0" smtClean="0"/>
              <a:t>)	Averages </a:t>
            </a:r>
            <a:r>
              <a:rPr lang="en-GB" dirty="0"/>
              <a:t>from 2000, or start of series, to 2007. Financial market data start in October 2004, YouGov/Citigroup data start in November 2005 and external forecasters’ data start in 2006 Q2. </a:t>
            </a:r>
          </a:p>
          <a:p>
            <a:r>
              <a:rPr lang="en-GB" dirty="0"/>
              <a:t>(c</a:t>
            </a:r>
            <a:r>
              <a:rPr lang="en-GB" dirty="0" smtClean="0"/>
              <a:t>)	The </a:t>
            </a:r>
            <a:r>
              <a:rPr lang="en-GB" dirty="0"/>
              <a:t>household surveys ask about expected changes in prices but do not reference a specific price index. Summarised as a weighted median. </a:t>
            </a:r>
          </a:p>
          <a:p>
            <a:r>
              <a:rPr lang="en-GB" dirty="0"/>
              <a:t>(d</a:t>
            </a:r>
            <a:r>
              <a:rPr lang="en-GB" dirty="0" smtClean="0"/>
              <a:t>)	CBI </a:t>
            </a:r>
            <a:r>
              <a:rPr lang="en-GB" dirty="0"/>
              <a:t>data for the distributive trades sector. Companies are asked about the expected percentage price change over the coming 12 months and the following 12 months in the markets in which they compete. </a:t>
            </a:r>
          </a:p>
          <a:p>
            <a:r>
              <a:rPr lang="en-GB" dirty="0"/>
              <a:t>(e</a:t>
            </a:r>
            <a:r>
              <a:rPr lang="en-GB" dirty="0" smtClean="0"/>
              <a:t>)	Instantaneous </a:t>
            </a:r>
            <a:r>
              <a:rPr lang="en-GB" dirty="0"/>
              <a:t>RPI inflation one year ahead, derived from swaps, between October 2004 and 2021 Q2. One year spot RPI inflation, derived from swaps, for 2021 Q3 and October. </a:t>
            </a:r>
          </a:p>
          <a:p>
            <a:r>
              <a:rPr lang="en-GB" dirty="0"/>
              <a:t>(f</a:t>
            </a:r>
            <a:r>
              <a:rPr lang="en-GB" dirty="0" smtClean="0"/>
              <a:t>)	Bank’s </a:t>
            </a:r>
            <a:r>
              <a:rPr lang="en-GB" dirty="0"/>
              <a:t>survey of external forecasters, CPI inflation rate three years ahead. October figure refers to expectations for three year ahead inflation in the 2021 Q4 survey. </a:t>
            </a:r>
          </a:p>
          <a:p>
            <a:r>
              <a:rPr lang="en-GB" dirty="0"/>
              <a:t>(g</a:t>
            </a:r>
            <a:r>
              <a:rPr lang="en-GB" dirty="0" smtClean="0"/>
              <a:t>)	Instantaneous </a:t>
            </a:r>
            <a:r>
              <a:rPr lang="en-GB" dirty="0"/>
              <a:t>RPI inflation three years ahead, three‑year RPI inflation, </a:t>
            </a:r>
            <a:r>
              <a:rPr lang="en-GB" dirty="0" smtClean="0"/>
              <a:t/>
            </a:r>
            <a:br>
              <a:rPr lang="en-GB" dirty="0" smtClean="0"/>
            </a:br>
            <a:r>
              <a:rPr lang="en-GB" dirty="0" smtClean="0"/>
              <a:t>five </a:t>
            </a:r>
            <a:r>
              <a:rPr lang="en-GB" dirty="0"/>
              <a:t>years ahead and five‑year RPI inflation, five years ahead, derived from swaps. UK RPI is due to be </a:t>
            </a:r>
            <a:r>
              <a:rPr lang="en-GB" dirty="0" smtClean="0"/>
              <a:t>aligned </a:t>
            </a:r>
            <a:r>
              <a:rPr lang="en-GB" dirty="0"/>
              <a:t>with CPIH from February 2030, which will affect the pricing of the measure of five‑year </a:t>
            </a:r>
            <a:r>
              <a:rPr lang="en-GB" dirty="0" smtClean="0"/>
              <a:t>RPI inflation</a:t>
            </a:r>
            <a:r>
              <a:rPr lang="en-GB" dirty="0"/>
              <a:t>, five years ahead.</a:t>
            </a:r>
          </a:p>
        </p:txBody>
      </p:sp>
      <p:pic>
        <p:nvPicPr>
          <p:cNvPr id="4" name="Picture 3"/>
          <p:cNvPicPr>
            <a:picLocks noChangeAspect="1"/>
          </p:cNvPicPr>
          <p:nvPr/>
        </p:nvPicPr>
        <p:blipFill>
          <a:blip r:embed="rId2"/>
          <a:stretch>
            <a:fillRect/>
          </a:stretch>
        </p:blipFill>
        <p:spPr>
          <a:xfrm>
            <a:off x="457200" y="1619880"/>
            <a:ext cx="4660900" cy="5084926"/>
          </a:xfrm>
          <a:prstGeom prst="rect">
            <a:avLst/>
          </a:prstGeom>
        </p:spPr>
      </p:pic>
    </p:spTree>
    <p:extLst>
      <p:ext uri="{BB962C8B-B14F-4D97-AF65-F5344CB8AC3E}">
        <p14:creationId xmlns:p14="http://schemas.microsoft.com/office/powerpoint/2010/main" val="27395439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91334"/>
            <a:ext cx="11279504" cy="1538287"/>
          </a:xfrm>
        </p:spPr>
        <p:txBody>
          <a:bodyPr/>
          <a:lstStyle/>
          <a:p>
            <a:r>
              <a:rPr lang="en-GB" b="1" dirty="0" smtClean="0"/>
              <a:t>Box D</a:t>
            </a:r>
            <a:r>
              <a:rPr lang="en-GB" dirty="0"/>
              <a:t>: </a:t>
            </a:r>
            <a:r>
              <a:rPr lang="en-GB" dirty="0">
                <a:solidFill>
                  <a:srgbClr val="000000"/>
                </a:solidFill>
              </a:rPr>
              <a:t>How has </a:t>
            </a:r>
            <a:r>
              <a:rPr lang="en-GB" i="1" dirty="0">
                <a:solidFill>
                  <a:srgbClr val="000000"/>
                </a:solidFill>
              </a:rPr>
              <a:t>Blue Book 2021 </a:t>
            </a:r>
            <a:r>
              <a:rPr lang="en-GB" dirty="0">
                <a:solidFill>
                  <a:srgbClr val="000000"/>
                </a:solidFill>
              </a:rPr>
              <a:t>changed past estimates of UK GDP growth?</a:t>
            </a:r>
          </a:p>
        </p:txBody>
      </p:sp>
    </p:spTree>
    <p:extLst>
      <p:ext uri="{BB962C8B-B14F-4D97-AF65-F5344CB8AC3E}">
        <p14:creationId xmlns:p14="http://schemas.microsoft.com/office/powerpoint/2010/main" val="20588061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A: </a:t>
            </a:r>
            <a:r>
              <a:rPr lang="en-GB" dirty="0"/>
              <a:t>Growth in the information and communication and manufacturing sectors has been revised up significantly…</a:t>
            </a:r>
            <a:endParaRPr lang="en-GB" dirty="0" smtClean="0"/>
          </a:p>
          <a:p>
            <a:pPr lvl="2"/>
            <a:r>
              <a:rPr lang="en-GB" dirty="0"/>
              <a:t>Real GVA in selected </a:t>
            </a:r>
            <a:r>
              <a:rPr lang="en-GB" dirty="0" smtClean="0"/>
              <a:t>industries</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endParaRPr lang="en-GB" dirty="0"/>
          </a:p>
          <a:p>
            <a:r>
              <a:rPr lang="en-GB" dirty="0"/>
              <a:t>Sources: ONS and Bank calculations.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885111"/>
            <a:ext cx="5884923" cy="4828655"/>
          </a:xfrm>
          <a:prstGeom prst="rect">
            <a:avLst/>
          </a:prstGeom>
        </p:spPr>
      </p:pic>
    </p:spTree>
    <p:extLst>
      <p:ext uri="{BB962C8B-B14F-4D97-AF65-F5344CB8AC3E}">
        <p14:creationId xmlns:p14="http://schemas.microsoft.com/office/powerpoint/2010/main" val="21084276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B: </a:t>
            </a:r>
            <a:r>
              <a:rPr lang="en-GB" dirty="0"/>
              <a:t>…meaning information and communication and manufacturing were more important for GDP growth than previously thought</a:t>
            </a:r>
            <a:endParaRPr lang="en-GB" dirty="0" smtClean="0"/>
          </a:p>
          <a:p>
            <a:pPr lvl="2"/>
            <a:r>
              <a:rPr lang="en-GB" dirty="0"/>
              <a:t>Contributions to average annual GDP growth between 1997 </a:t>
            </a:r>
            <a:r>
              <a:rPr lang="en-GB" dirty="0" smtClean="0"/>
              <a:t>and 2019</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endParaRPr lang="en-GB" dirty="0"/>
          </a:p>
          <a:p>
            <a:endParaRPr lang="en-GB" dirty="0"/>
          </a:p>
          <a:p>
            <a:r>
              <a:rPr lang="en-GB" dirty="0"/>
              <a:t>Sources: ONS and Bank calculations.</a:t>
            </a:r>
          </a:p>
          <a:p>
            <a:endParaRPr lang="en-GB" dirty="0"/>
          </a:p>
          <a:p>
            <a:r>
              <a:rPr lang="en-GB" dirty="0"/>
              <a:t>(a)	Calculated as a residual.</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36750"/>
            <a:ext cx="5462415" cy="4446387"/>
          </a:xfrm>
          <a:prstGeom prst="rect">
            <a:avLst/>
          </a:prstGeom>
        </p:spPr>
      </p:pic>
    </p:spTree>
    <p:extLst>
      <p:ext uri="{BB962C8B-B14F-4D97-AF65-F5344CB8AC3E}">
        <p14:creationId xmlns:p14="http://schemas.microsoft.com/office/powerpoint/2010/main" val="31965318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C: </a:t>
            </a:r>
            <a:r>
              <a:rPr lang="en-GB" dirty="0"/>
              <a:t>The manufacturing sector now accounts for more of the </a:t>
            </a:r>
            <a:r>
              <a:rPr lang="en-GB" dirty="0" smtClean="0"/>
              <a:t/>
            </a:r>
            <a:br>
              <a:rPr lang="en-GB" dirty="0" smtClean="0"/>
            </a:br>
            <a:r>
              <a:rPr lang="en-GB" dirty="0" smtClean="0"/>
              <a:t>post-financial </a:t>
            </a:r>
            <a:r>
              <a:rPr lang="en-GB" dirty="0"/>
              <a:t>crisis slowdown in productivity growth </a:t>
            </a:r>
            <a:endParaRPr lang="en-GB" dirty="0" smtClean="0"/>
          </a:p>
          <a:p>
            <a:pPr lvl="2"/>
            <a:r>
              <a:rPr lang="en-GB" dirty="0"/>
              <a:t>Contributions to the change in average annual productivity growth between 1997–2007 and 2010–19</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r>
              <a:rPr lang="en-GB" dirty="0"/>
              <a:t>Sources: ONS and Bank calculations.</a:t>
            </a:r>
          </a:p>
          <a:p>
            <a:endParaRPr lang="en-GB" dirty="0"/>
          </a:p>
          <a:p>
            <a:r>
              <a:rPr lang="en-GB" dirty="0"/>
              <a:t>(a)	Calculated as a residual.</a:t>
            </a:r>
          </a:p>
          <a:p>
            <a:r>
              <a:rPr lang="en-GB" dirty="0"/>
              <a:t>(b)	The effect of changes in the relative size of sectors on aggregate productivity.</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40324"/>
            <a:ext cx="5462415" cy="4456445"/>
          </a:xfrm>
          <a:prstGeom prst="rect">
            <a:avLst/>
          </a:prstGeom>
        </p:spPr>
      </p:pic>
    </p:spTree>
    <p:extLst>
      <p:ext uri="{BB962C8B-B14F-4D97-AF65-F5344CB8AC3E}">
        <p14:creationId xmlns:p14="http://schemas.microsoft.com/office/powerpoint/2010/main" val="23378287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D: </a:t>
            </a:r>
            <a:r>
              <a:rPr lang="en-GB" dirty="0"/>
              <a:t>GDP growth is now estimated to have been somewhat higher </a:t>
            </a:r>
            <a:r>
              <a:rPr lang="en-GB" dirty="0" smtClean="0"/>
              <a:t/>
            </a:r>
            <a:br>
              <a:rPr lang="en-GB" dirty="0" smtClean="0"/>
            </a:br>
            <a:r>
              <a:rPr lang="en-GB" dirty="0" smtClean="0"/>
              <a:t>since </a:t>
            </a:r>
            <a:r>
              <a:rPr lang="en-GB" dirty="0"/>
              <a:t>2014 </a:t>
            </a:r>
            <a:endParaRPr lang="en-GB" dirty="0" smtClean="0"/>
          </a:p>
          <a:p>
            <a:pPr lvl="2"/>
            <a:r>
              <a:rPr lang="en-GB" dirty="0"/>
              <a:t>Real GDP</a:t>
            </a:r>
            <a:endParaRPr lang="en-GB" baseline="30000" dirty="0"/>
          </a:p>
        </p:txBody>
      </p:sp>
      <p:sp>
        <p:nvSpPr>
          <p:cNvPr id="7" name="Text Placeholder 6"/>
          <p:cNvSpPr>
            <a:spLocks noGrp="1"/>
          </p:cNvSpPr>
          <p:nvPr>
            <p:ph type="body" sz="quarter" idx="18"/>
          </p:nvPr>
        </p:nvSpPr>
        <p:spPr/>
        <p:txBody>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42611"/>
            <a:ext cx="5361818" cy="4446387"/>
          </a:xfrm>
          <a:prstGeom prst="rect">
            <a:avLst/>
          </a:prstGeom>
        </p:spPr>
      </p:pic>
    </p:spTree>
    <p:extLst>
      <p:ext uri="{BB962C8B-B14F-4D97-AF65-F5344CB8AC3E}">
        <p14:creationId xmlns:p14="http://schemas.microsoft.com/office/powerpoint/2010/main" val="5539217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56509"/>
            <a:ext cx="11434334" cy="2395682"/>
          </a:xfrm>
        </p:spPr>
        <p:txBody>
          <a:bodyPr/>
          <a:lstStyle/>
          <a:p>
            <a:r>
              <a:rPr lang="en-GB" b="1" dirty="0"/>
              <a:t>Box </a:t>
            </a:r>
            <a:r>
              <a:rPr lang="en-GB" b="1" dirty="0" smtClean="0"/>
              <a:t>E: </a:t>
            </a:r>
            <a:r>
              <a:rPr lang="en-GB" dirty="0" smtClean="0">
                <a:solidFill>
                  <a:schemeClr val="accent6">
                    <a:lumMod val="10000"/>
                  </a:schemeClr>
                </a:solidFill>
              </a:rPr>
              <a:t>Agents</a:t>
            </a:r>
            <a:r>
              <a:rPr lang="en-GB" dirty="0">
                <a:solidFill>
                  <a:schemeClr val="accent6">
                    <a:lumMod val="10000"/>
                  </a:schemeClr>
                </a:solidFill>
              </a:rPr>
              <a:t>’ update on business </a:t>
            </a:r>
            <a:r>
              <a:rPr lang="en-GB" dirty="0" smtClean="0">
                <a:solidFill>
                  <a:schemeClr val="accent6">
                    <a:lumMod val="10000"/>
                  </a:schemeClr>
                </a:solidFill>
              </a:rPr>
              <a:t>conditions</a:t>
            </a:r>
            <a:endParaRPr lang="en-GB" dirty="0">
              <a:solidFill>
                <a:schemeClr val="accent6">
                  <a:lumMod val="10000"/>
                </a:schemeClr>
              </a:solidFill>
            </a:endParaRPr>
          </a:p>
        </p:txBody>
      </p:sp>
    </p:spTree>
    <p:extLst>
      <p:ext uri="{BB962C8B-B14F-4D97-AF65-F5344CB8AC3E}">
        <p14:creationId xmlns:p14="http://schemas.microsoft.com/office/powerpoint/2010/main" val="1881373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75673" y="466437"/>
            <a:ext cx="11277600" cy="1286163"/>
          </a:xfrm>
        </p:spPr>
        <p:txBody>
          <a:bodyPr/>
          <a:lstStyle/>
          <a:p>
            <a:pPr lvl="1"/>
            <a:r>
              <a:rPr lang="en-GB" b="1" dirty="0"/>
              <a:t>Chart 2.3:</a:t>
            </a:r>
            <a:r>
              <a:rPr lang="en-GB" dirty="0"/>
              <a:t> …although a tightening in supply </a:t>
            </a:r>
            <a:r>
              <a:rPr lang="en-GB" dirty="0" smtClean="0"/>
              <a:t>constraints may </a:t>
            </a:r>
            <a:r>
              <a:rPr lang="en-GB" dirty="0"/>
              <a:t>be limiting the pace of expansion</a:t>
            </a:r>
          </a:p>
          <a:p>
            <a:pPr lvl="2"/>
            <a:r>
              <a:rPr lang="en-GB" dirty="0"/>
              <a:t>Indicators of supply constraints</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IHS </a:t>
            </a:r>
            <a:r>
              <a:rPr lang="en-GB" dirty="0" err="1"/>
              <a:t>Markit</a:t>
            </a:r>
            <a:r>
              <a:rPr lang="en-GB" dirty="0"/>
              <a:t>, JPMorgan, </a:t>
            </a:r>
            <a:r>
              <a:rPr lang="en-GB" dirty="0" err="1"/>
              <a:t>Refinitiv</a:t>
            </a:r>
            <a:r>
              <a:rPr lang="en-GB" dirty="0"/>
              <a:t> </a:t>
            </a:r>
            <a:r>
              <a:rPr lang="en-GB" dirty="0" err="1"/>
              <a:t>Eikon</a:t>
            </a:r>
            <a:r>
              <a:rPr lang="en-GB" dirty="0"/>
              <a:t> from LSEG and Bank calculations</a:t>
            </a:r>
            <a:r>
              <a:rPr lang="en-GB" dirty="0" smtClean="0"/>
              <a:t>.</a:t>
            </a:r>
          </a:p>
          <a:p>
            <a:endParaRPr lang="en-GB" dirty="0"/>
          </a:p>
          <a:p>
            <a:r>
              <a:rPr lang="en-GB" dirty="0"/>
              <a:t>(</a:t>
            </a:r>
            <a:r>
              <a:rPr lang="en-GB" dirty="0" smtClean="0"/>
              <a:t>a)	Indicators </a:t>
            </a:r>
            <a:r>
              <a:rPr lang="en-GB" dirty="0"/>
              <a:t>are estimated by Bank staff using principal component analysis on a range </a:t>
            </a:r>
            <a:r>
              <a:rPr lang="en-GB" dirty="0" smtClean="0"/>
              <a:t>of PMI </a:t>
            </a:r>
            <a:r>
              <a:rPr lang="en-GB" dirty="0"/>
              <a:t>indicators for supply constraints in the manufacturing sector (supplier delivery times</a:t>
            </a:r>
            <a:r>
              <a:rPr lang="en-GB" dirty="0" smtClean="0"/>
              <a:t>, stocks </a:t>
            </a:r>
            <a:r>
              <a:rPr lang="en-GB" dirty="0"/>
              <a:t>of purchases, stocks of finished goods, input prices and backlogs of work). </a:t>
            </a:r>
            <a:r>
              <a:rPr lang="en-GB" dirty="0" smtClean="0"/>
              <a:t>Before principal </a:t>
            </a:r>
            <a:r>
              <a:rPr lang="en-GB" dirty="0"/>
              <a:t>components are estimated, these indicators are regressed on the new orders PMI </a:t>
            </a:r>
            <a:r>
              <a:rPr lang="en-GB" dirty="0" smtClean="0"/>
              <a:t>to control </a:t>
            </a:r>
            <a:r>
              <a:rPr lang="en-GB" dirty="0"/>
              <a:t>for movements in demand. Latest data are for September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49242"/>
            <a:ext cx="5411430" cy="4439116"/>
          </a:xfrm>
          <a:prstGeom prst="rect">
            <a:avLst/>
          </a:prstGeom>
        </p:spPr>
      </p:pic>
    </p:spTree>
    <p:extLst>
      <p:ext uri="{BB962C8B-B14F-4D97-AF65-F5344CB8AC3E}">
        <p14:creationId xmlns:p14="http://schemas.microsoft.com/office/powerpoint/2010/main" val="38005685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A: </a:t>
            </a:r>
            <a:r>
              <a:rPr lang="en-GB" dirty="0"/>
              <a:t>Consumer services firms reported the biggest improvement in investment plans compared with the past 12 months</a:t>
            </a:r>
          </a:p>
          <a:p>
            <a:pPr lvl="2"/>
            <a:r>
              <a:rPr lang="en-GB" dirty="0"/>
              <a:t>Past capital expenditure and future plans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8"/>
          </p:nvPr>
        </p:nvSpPr>
        <p:spPr>
          <a:xfrm>
            <a:off x="8114144" y="1752600"/>
            <a:ext cx="3620655" cy="5105400"/>
          </a:xfrm>
        </p:spPr>
        <p:txBody>
          <a:bodyPr/>
          <a:lstStyle/>
          <a:p>
            <a:endParaRPr lang="en-GB" dirty="0"/>
          </a:p>
          <a:p>
            <a:r>
              <a:rPr lang="en-GB" dirty="0"/>
              <a:t>(</a:t>
            </a:r>
            <a:r>
              <a:rPr lang="en-GB" dirty="0" smtClean="0"/>
              <a:t>a)	Companies </a:t>
            </a:r>
            <a:r>
              <a:rPr lang="en-GB" dirty="0"/>
              <a:t>were asked: ‘How has your UK capital expenditure changed over the past 12 months, and what are your expectations for future capital expenditure during the next </a:t>
            </a:r>
            <a:r>
              <a:rPr lang="en-GB" dirty="0" smtClean="0"/>
              <a:t/>
            </a:r>
            <a:br>
              <a:rPr lang="en-GB" dirty="0" smtClean="0"/>
            </a:br>
            <a:r>
              <a:rPr lang="en-GB" dirty="0" smtClean="0"/>
              <a:t>12 </a:t>
            </a:r>
            <a:r>
              <a:rPr lang="en-GB" dirty="0"/>
              <a:t>months?’. Answer options were i) far less (over 50% decrease); ii) less (10%–50% decrease); iii) around the same (within +/-10%); iv) more (10%–50% increase); and v) far more (over 50% increase). </a:t>
            </a:r>
          </a:p>
          <a:p>
            <a:r>
              <a:rPr lang="en-GB" dirty="0"/>
              <a:t>(</a:t>
            </a:r>
            <a:r>
              <a:rPr lang="en-GB" dirty="0" smtClean="0"/>
              <a:t>b)	Net </a:t>
            </a:r>
            <a:r>
              <a:rPr lang="en-GB" dirty="0"/>
              <a:t>percentage balance of companies reporting increases in investment. Half weight was given to those that responded ‘less’ or ‘more’, and full weight was given to those that responded ‘far less’ or ‘far more’.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3379305"/>
            <a:ext cx="7161438" cy="3293967"/>
          </a:xfrm>
          <a:prstGeom prst="rect">
            <a:avLst/>
          </a:prstGeom>
        </p:spPr>
      </p:pic>
    </p:spTree>
    <p:extLst>
      <p:ext uri="{BB962C8B-B14F-4D97-AF65-F5344CB8AC3E}">
        <p14:creationId xmlns:p14="http://schemas.microsoft.com/office/powerpoint/2010/main" val="16000146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2.4: </a:t>
            </a:r>
            <a:r>
              <a:rPr lang="en-GB" dirty="0"/>
              <a:t>Manufacturers’ input and output prices </a:t>
            </a:r>
            <a:r>
              <a:rPr lang="en-GB" dirty="0" smtClean="0"/>
              <a:t>have continued </a:t>
            </a:r>
            <a:r>
              <a:rPr lang="en-GB" dirty="0"/>
              <a:t>to rise</a:t>
            </a:r>
          </a:p>
          <a:p>
            <a:pPr lvl="2"/>
            <a:r>
              <a:rPr lang="en-GB" dirty="0"/>
              <a:t>Survey indicators of manufacturers’ input and output prices</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r>
              <a:rPr lang="en-GB" dirty="0"/>
              <a:t>Sources: IHS </a:t>
            </a:r>
            <a:r>
              <a:rPr lang="en-GB" dirty="0" err="1"/>
              <a:t>Markit</a:t>
            </a:r>
            <a:r>
              <a:rPr lang="en-GB" dirty="0"/>
              <a:t> and </a:t>
            </a:r>
            <a:r>
              <a:rPr lang="en-GB" dirty="0" err="1"/>
              <a:t>Refinitiv</a:t>
            </a:r>
            <a:r>
              <a:rPr lang="en-GB" dirty="0"/>
              <a:t> </a:t>
            </a:r>
            <a:r>
              <a:rPr lang="en-GB" dirty="0" err="1"/>
              <a:t>Eikon</a:t>
            </a:r>
            <a:r>
              <a:rPr lang="en-GB" dirty="0"/>
              <a:t> from LSEG</a:t>
            </a:r>
            <a:r>
              <a:rPr lang="en-GB" dirty="0" smtClean="0"/>
              <a:t>.</a:t>
            </a:r>
          </a:p>
          <a:p>
            <a:endParaRPr lang="en-GB" dirty="0"/>
          </a:p>
          <a:p>
            <a:r>
              <a:rPr lang="en-GB" dirty="0"/>
              <a:t>(</a:t>
            </a:r>
            <a:r>
              <a:rPr lang="en-GB" dirty="0" smtClean="0"/>
              <a:t>a)	Latest </a:t>
            </a:r>
            <a:r>
              <a:rPr lang="en-GB" dirty="0"/>
              <a:t>data are flash estimates for October 2021.</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9997"/>
            <a:ext cx="5498603" cy="4432410"/>
          </a:xfrm>
          <a:prstGeom prst="rect">
            <a:avLst/>
          </a:prstGeom>
        </p:spPr>
      </p:pic>
    </p:spTree>
    <p:extLst>
      <p:ext uri="{BB962C8B-B14F-4D97-AF65-F5344CB8AC3E}">
        <p14:creationId xmlns:p14="http://schemas.microsoft.com/office/powerpoint/2010/main" val="15992771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smtClean="0"/>
              <a:t>Table </a:t>
            </a:r>
            <a:r>
              <a:rPr lang="en-GB" b="1" dirty="0"/>
              <a:t>2.A: </a:t>
            </a:r>
            <a:r>
              <a:rPr lang="en-GB" dirty="0"/>
              <a:t>Inflation rates have remained elevated in advanced economies </a:t>
            </a:r>
          </a:p>
          <a:p>
            <a:pPr lvl="2"/>
            <a:r>
              <a:rPr lang="en-GB" dirty="0"/>
              <a:t>Inflation in the euro area, UK and US </a:t>
            </a:r>
            <a:endParaRPr lang="en-GB" baseline="30000" dirty="0"/>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pPr marL="0" indent="0"/>
            <a:r>
              <a:rPr lang="en-GB" dirty="0"/>
              <a:t>Sources: Eurostat, ONS, Refinitiv Eikon from LSEG, US Bureau of Economic Analysis and Bank calculations</a:t>
            </a:r>
            <a:r>
              <a:rPr lang="en-GB" dirty="0" smtClean="0"/>
              <a:t>.</a:t>
            </a:r>
          </a:p>
          <a:p>
            <a:pPr marL="0" indent="0"/>
            <a:endParaRPr lang="en-GB" dirty="0"/>
          </a:p>
          <a:p>
            <a:r>
              <a:rPr lang="en-GB" dirty="0"/>
              <a:t>(</a:t>
            </a:r>
            <a:r>
              <a:rPr lang="en-GB" dirty="0" smtClean="0"/>
              <a:t>a)	Personal </a:t>
            </a:r>
            <a:r>
              <a:rPr lang="en-GB" dirty="0"/>
              <a:t>consumption expenditure price index inflation. </a:t>
            </a:r>
          </a:p>
          <a:p>
            <a:r>
              <a:rPr lang="en-GB" dirty="0"/>
              <a:t>(</a:t>
            </a:r>
            <a:r>
              <a:rPr lang="en-GB" dirty="0" smtClean="0"/>
              <a:t>b)	For </a:t>
            </a:r>
            <a:r>
              <a:rPr lang="en-GB" dirty="0"/>
              <a:t>the euro area and the UK, excludes energy, food, alcoholic beverages and tobacco. For the US, excludes food and energy.</a:t>
            </a:r>
          </a:p>
        </p:txBody>
      </p:sp>
      <p:pic>
        <p:nvPicPr>
          <p:cNvPr id="5" name="Picture 4"/>
          <p:cNvPicPr>
            <a:picLocks noChangeAspect="1"/>
          </p:cNvPicPr>
          <p:nvPr/>
        </p:nvPicPr>
        <p:blipFill>
          <a:blip r:embed="rId2"/>
          <a:stretch>
            <a:fillRect/>
          </a:stretch>
        </p:blipFill>
        <p:spPr>
          <a:xfrm>
            <a:off x="326302" y="2383016"/>
            <a:ext cx="7068788" cy="4431983"/>
          </a:xfrm>
          <a:prstGeom prst="rect">
            <a:avLst/>
          </a:prstGeom>
        </p:spPr>
      </p:pic>
    </p:spTree>
    <p:extLst>
      <p:ext uri="{BB962C8B-B14F-4D97-AF65-F5344CB8AC3E}">
        <p14:creationId xmlns:p14="http://schemas.microsoft.com/office/powerpoint/2010/main" val="32236342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690255"/>
          </a:xfrm>
        </p:spPr>
        <p:txBody>
          <a:bodyPr/>
          <a:lstStyle/>
          <a:p>
            <a:pPr lvl="1"/>
            <a:r>
              <a:rPr lang="en-GB" b="1" dirty="0"/>
              <a:t>Chart 2.5:</a:t>
            </a:r>
            <a:r>
              <a:rPr lang="en-GB" dirty="0"/>
              <a:t> Headline measures of wage growth in the </a:t>
            </a:r>
            <a:r>
              <a:rPr lang="en-GB" dirty="0" smtClean="0"/>
              <a:t>US and </a:t>
            </a:r>
            <a:r>
              <a:rPr lang="en-GB" dirty="0"/>
              <a:t>euro area </a:t>
            </a:r>
            <a:r>
              <a:rPr lang="en-GB" dirty="0" smtClean="0"/>
              <a:t/>
            </a:r>
            <a:br>
              <a:rPr lang="en-GB" dirty="0" smtClean="0"/>
            </a:br>
            <a:r>
              <a:rPr lang="en-GB" dirty="0" smtClean="0"/>
              <a:t>have </a:t>
            </a:r>
            <a:r>
              <a:rPr lang="en-GB" dirty="0"/>
              <a:t>risen significantly, but measures </a:t>
            </a:r>
            <a:r>
              <a:rPr lang="en-GB" dirty="0" smtClean="0"/>
              <a:t>less affected </a:t>
            </a:r>
            <a:r>
              <a:rPr lang="en-GB" dirty="0"/>
              <a:t>by compositional effects remain muted</a:t>
            </a:r>
          </a:p>
          <a:p>
            <a:pPr lvl="2"/>
            <a:r>
              <a:rPr lang="en-GB" dirty="0"/>
              <a:t>Selected measures of euro‑area and US annual wage growth</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pPr marL="0" indent="0"/>
            <a:r>
              <a:rPr lang="en-GB" dirty="0"/>
              <a:t>Sources: Bureau of Labor Statistics, Eurostat, Federal Reserve Bank of Atlanta, Refinitiv Eikon from LSEG and Bank calculations</a:t>
            </a:r>
            <a:r>
              <a:rPr lang="en-GB" dirty="0" smtClean="0"/>
              <a:t>.</a:t>
            </a:r>
          </a:p>
          <a:p>
            <a:endParaRPr lang="en-GB" dirty="0"/>
          </a:p>
          <a:p>
            <a:r>
              <a:rPr lang="en-GB" dirty="0"/>
              <a:t>(</a:t>
            </a:r>
            <a:r>
              <a:rPr lang="en-GB" dirty="0" smtClean="0"/>
              <a:t>a)	Latest </a:t>
            </a:r>
            <a:r>
              <a:rPr lang="en-GB" dirty="0"/>
              <a:t>data points for the euro area are for 2021 Q2. Latest data points for the US are for September 2021. </a:t>
            </a:r>
          </a:p>
          <a:p>
            <a:r>
              <a:rPr lang="en-GB" dirty="0"/>
              <a:t>(</a:t>
            </a:r>
            <a:r>
              <a:rPr lang="en-GB" dirty="0" smtClean="0"/>
              <a:t>b)	The </a:t>
            </a:r>
            <a:r>
              <a:rPr lang="en-GB" dirty="0"/>
              <a:t>Atlanta Fed wage tracker measures wage growth for the same individuals over time. The negotiated wages series captures the outcome of collective bargaining processes. As a result, both series are less affected by compositional effects.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343444"/>
            <a:ext cx="5996191" cy="4318567"/>
          </a:xfrm>
          <a:prstGeom prst="rect">
            <a:avLst/>
          </a:prstGeom>
        </p:spPr>
      </p:pic>
    </p:spTree>
    <p:extLst>
      <p:ext uri="{BB962C8B-B14F-4D97-AF65-F5344CB8AC3E}">
        <p14:creationId xmlns:p14="http://schemas.microsoft.com/office/powerpoint/2010/main" val="12292014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2.6:</a:t>
            </a:r>
            <a:r>
              <a:rPr lang="en-GB" dirty="0"/>
              <a:t> Medium-term measures of </a:t>
            </a:r>
            <a:r>
              <a:rPr lang="en-GB" dirty="0" smtClean="0"/>
              <a:t>inflation expectations </a:t>
            </a:r>
            <a:r>
              <a:rPr lang="en-GB" dirty="0"/>
              <a:t>have risen</a:t>
            </a:r>
          </a:p>
          <a:p>
            <a:pPr lvl="2"/>
            <a:r>
              <a:rPr lang="en-GB" dirty="0"/>
              <a:t>Financial market measures of inflation compensation</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Bloomberg Finance L.P. and Bank calculations</a:t>
            </a:r>
            <a:r>
              <a:rPr lang="en-GB" dirty="0" smtClean="0"/>
              <a:t>.</a:t>
            </a:r>
          </a:p>
          <a:p>
            <a:endParaRPr lang="en-GB" dirty="0"/>
          </a:p>
          <a:p>
            <a:r>
              <a:rPr lang="en-GB" dirty="0"/>
              <a:t>(</a:t>
            </a:r>
            <a:r>
              <a:rPr lang="en-GB" dirty="0" smtClean="0"/>
              <a:t>a)</a:t>
            </a:r>
            <a:r>
              <a:rPr lang="en-GB" smtClean="0"/>
              <a:t>	</a:t>
            </a:r>
            <a:r>
              <a:rPr lang="en-GB" smtClean="0"/>
              <a:t>Five-year </a:t>
            </a:r>
            <a:r>
              <a:rPr lang="en-GB" dirty="0"/>
              <a:t>inflation, five years ahead and three-year inflation, five years ahead, derived from </a:t>
            </a:r>
            <a:r>
              <a:rPr lang="en-GB" dirty="0" smtClean="0"/>
              <a:t>swaps. The </a:t>
            </a:r>
            <a:r>
              <a:rPr lang="en-GB" dirty="0"/>
              <a:t>instruments are linked to the </a:t>
            </a:r>
            <a:r>
              <a:rPr lang="en-GB" dirty="0" smtClean="0"/>
              <a:t/>
            </a:r>
            <a:br>
              <a:rPr lang="en-GB" dirty="0" smtClean="0"/>
            </a:br>
            <a:r>
              <a:rPr lang="en-GB" dirty="0" smtClean="0"/>
              <a:t>UK </a:t>
            </a:r>
            <a:r>
              <a:rPr lang="en-GB" dirty="0"/>
              <a:t>RPI, US CPI and euro‑area HICP measures of inflation respectively. </a:t>
            </a:r>
          </a:p>
          <a:p>
            <a:r>
              <a:rPr lang="en-GB" dirty="0"/>
              <a:t>(</a:t>
            </a:r>
            <a:r>
              <a:rPr lang="en-GB" dirty="0" smtClean="0"/>
              <a:t>b)	UK </a:t>
            </a:r>
            <a:r>
              <a:rPr lang="en-GB" dirty="0"/>
              <a:t>RPI is due to be aligned with CPIH from February 2030, which will </a:t>
            </a:r>
            <a:r>
              <a:rPr lang="en-GB" dirty="0" smtClean="0"/>
              <a:t/>
            </a:r>
            <a:br>
              <a:rPr lang="en-GB" dirty="0" smtClean="0"/>
            </a:br>
            <a:r>
              <a:rPr lang="en-GB" dirty="0" smtClean="0"/>
              <a:t>affect </a:t>
            </a:r>
            <a:r>
              <a:rPr lang="en-GB" dirty="0"/>
              <a:t>the pricing of this measure. Since 2000, CPIH inflation has averaged 85 basis points lower than RPI inflation.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6903"/>
            <a:ext cx="5451664" cy="4425705"/>
          </a:xfrm>
          <a:prstGeom prst="rect">
            <a:avLst/>
          </a:prstGeom>
        </p:spPr>
      </p:pic>
    </p:spTree>
    <p:extLst>
      <p:ext uri="{BB962C8B-B14F-4D97-AF65-F5344CB8AC3E}">
        <p14:creationId xmlns:p14="http://schemas.microsoft.com/office/powerpoint/2010/main" val="395388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457200" y="457200"/>
            <a:ext cx="11277600" cy="1295400"/>
          </a:xfrm>
        </p:spPr>
        <p:txBody>
          <a:bodyPr/>
          <a:lstStyle/>
          <a:p>
            <a:pPr lvl="1"/>
            <a:r>
              <a:rPr lang="en-GB" b="1" dirty="0"/>
              <a:t>Chart 2.7:</a:t>
            </a:r>
            <a:r>
              <a:rPr lang="en-GB" dirty="0"/>
              <a:t> Market expectations for policy rates have </a:t>
            </a:r>
            <a:r>
              <a:rPr lang="en-GB" dirty="0" smtClean="0"/>
              <a:t>risen in </a:t>
            </a:r>
            <a:r>
              <a:rPr lang="en-GB" dirty="0"/>
              <a:t>the US, </a:t>
            </a:r>
            <a:r>
              <a:rPr lang="en-GB" dirty="0" smtClean="0"/>
              <a:t/>
            </a:r>
            <a:br>
              <a:rPr lang="en-GB" dirty="0" smtClean="0"/>
            </a:br>
            <a:r>
              <a:rPr lang="en-GB" dirty="0" smtClean="0"/>
              <a:t>euro </a:t>
            </a:r>
            <a:r>
              <a:rPr lang="en-GB" dirty="0"/>
              <a:t>area and UK</a:t>
            </a:r>
          </a:p>
          <a:p>
            <a:pPr lvl="2"/>
            <a:r>
              <a:rPr lang="en-GB" dirty="0"/>
              <a:t>International forward interest rates</a:t>
            </a:r>
            <a:r>
              <a:rPr lang="en-GB" baseline="30000" dirty="0"/>
              <a:t>(a)</a:t>
            </a:r>
          </a:p>
        </p:txBody>
      </p:sp>
      <p:sp>
        <p:nvSpPr>
          <p:cNvPr id="3" name="Text Placeholder 2"/>
          <p:cNvSpPr>
            <a:spLocks noGrp="1"/>
          </p:cNvSpPr>
          <p:nvPr>
            <p:ph type="body" sz="quarter" idx="18"/>
          </p:nvPr>
        </p:nvSpPr>
        <p:spPr>
          <a:xfrm>
            <a:off x="7623175" y="1752600"/>
            <a:ext cx="4111624" cy="5105400"/>
          </a:xfrm>
        </p:spPr>
        <p:txBody>
          <a:bodyPr/>
          <a:lstStyle/>
          <a:p>
            <a:endParaRPr lang="en-GB" dirty="0"/>
          </a:p>
          <a:p>
            <a:r>
              <a:rPr lang="en-GB" dirty="0"/>
              <a:t>Sources: Bloomberg Finance L.P. and Bank calculations</a:t>
            </a:r>
            <a:r>
              <a:rPr lang="en-GB" dirty="0" smtClean="0"/>
              <a:t>.</a:t>
            </a:r>
          </a:p>
          <a:p>
            <a:endParaRPr lang="en-GB" dirty="0"/>
          </a:p>
          <a:p>
            <a:r>
              <a:rPr lang="en-GB" dirty="0"/>
              <a:t>(</a:t>
            </a:r>
            <a:r>
              <a:rPr lang="en-GB" dirty="0" smtClean="0"/>
              <a:t>a)	All </a:t>
            </a:r>
            <a:r>
              <a:rPr lang="en-GB" dirty="0"/>
              <a:t>data as of 27 October 2021. The November and August curves are estimated using instantaneous forward overnight index swap rates in the 15 working days to 27 October and 28 July 2021 respectively. </a:t>
            </a:r>
          </a:p>
          <a:p>
            <a:r>
              <a:rPr lang="en-GB" dirty="0"/>
              <a:t>(</a:t>
            </a:r>
            <a:r>
              <a:rPr lang="en-GB" dirty="0" smtClean="0"/>
              <a:t>b)	Upper </a:t>
            </a:r>
            <a:r>
              <a:rPr lang="en-GB" dirty="0"/>
              <a:t>bound of the target range.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5379"/>
            <a:ext cx="5471781" cy="4432410"/>
          </a:xfrm>
          <a:prstGeom prst="rect">
            <a:avLst/>
          </a:prstGeom>
        </p:spPr>
      </p:pic>
    </p:spTree>
    <p:extLst>
      <p:ext uri="{BB962C8B-B14F-4D97-AF65-F5344CB8AC3E}">
        <p14:creationId xmlns:p14="http://schemas.microsoft.com/office/powerpoint/2010/main" val="114871312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Nov 21 Template.pptx" id="{EF160F45-8BD8-499C-A605-239F7015ECF1}" vid="{F32B8C8F-D1F2-46D5-B912-A86A962CCBB7}"/>
    </a:ext>
  </a:extLst>
</a:theme>
</file>

<file path=ppt/theme/theme2.xml><?xml version="1.0" encoding="utf-8"?>
<a:theme xmlns:a="http://schemas.openxmlformats.org/drawingml/2006/main" name="1_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 Template.potx" id="{53B143A7-42CF-4F91-9FA9-1CB50BC5CB2F}" vid="{0BBB2BD2-213A-4DAB-9DC5-CF0AD84286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Nov 21 Template</Template>
  <TotalTime>175</TotalTime>
  <Words>3578</Words>
  <Application>Microsoft Office PowerPoint</Application>
  <PresentationFormat>Widescreen</PresentationFormat>
  <Paragraphs>295</Paragraphs>
  <Slides>40</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40</vt:i4>
      </vt:variant>
    </vt:vector>
  </HeadingPairs>
  <TitlesOfParts>
    <vt:vector size="44" baseType="lpstr">
      <vt:lpstr>Arial</vt:lpstr>
      <vt:lpstr>Calibri</vt:lpstr>
      <vt:lpstr>Bank LINKS Template</vt:lpstr>
      <vt:lpstr>1_Bank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Box C: Recent developments in  medium-term measures of inflation expectations</vt:lpstr>
      <vt:lpstr>PowerPoint Presentation</vt:lpstr>
      <vt:lpstr>PowerPoint Presentation</vt:lpstr>
      <vt:lpstr>Box D: How has Blue Book 2021 changed past estimates of UK GDP growth?</vt:lpstr>
      <vt:lpstr>PowerPoint Presentation</vt:lpstr>
      <vt:lpstr>PowerPoint Presentation</vt:lpstr>
      <vt:lpstr>PowerPoint Presentation</vt:lpstr>
      <vt:lpstr>PowerPoint Presentation</vt:lpstr>
      <vt:lpstr>Box E: Agents’ update on business conditions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2021</dc:title>
  <dc:subject>Section 2: Current economic conditions</dc:subject>
  <dc:creator>Bank of England</dc:creator>
  <dc:description>_x000d_
</dc:description>
  <cp:lastModifiedBy>Hicks, Andrew</cp:lastModifiedBy>
  <cp:revision>15</cp:revision>
  <dcterms:created xsi:type="dcterms:W3CDTF">2021-11-03T10:07:04Z</dcterms:created>
  <dcterms:modified xsi:type="dcterms:W3CDTF">2021-11-03T18:58:17Z</dcterms:modified>
</cp:coreProperties>
</file>