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7"/>
  </p:notesMasterIdLst>
  <p:sldIdLst>
    <p:sldId id="367" r:id="rId3"/>
    <p:sldId id="369" r:id="rId4"/>
    <p:sldId id="370" r:id="rId5"/>
    <p:sldId id="371"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5601" autoAdjust="0"/>
  </p:normalViewPr>
  <p:slideViewPr>
    <p:cSldViewPr snapToGrid="0" showGuides="1">
      <p:cViewPr varScale="1">
        <p:scale>
          <a:sx n="56" d="100"/>
          <a:sy n="56" d="100"/>
        </p:scale>
        <p:origin x="1052" y="48"/>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notesMaster" Target="notesMasters/notesMaster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28/11/2024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 </a:t>
            </a: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Bloomberg Finance L.P.</a:t>
            </a:r>
            <a:b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br>
            <a:b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b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(a) Data as at 14 November 2024. The FPC’s Q3 policy meeting was informed by data as at 19 September. The June FSR was informed by data as at 10 June.</a:t>
            </a:r>
            <a:endParaRPr lang="en-GB" sz="1800" dirty="0">
              <a:effectLst/>
              <a:latin typeface="Arial" panose="020B0604020202020204" pitchFamily="34" charset="0"/>
              <a:ea typeface="Calibri" panose="020F0502020204030204" pitchFamily="34" charset="0"/>
              <a:cs typeface="Calibri" panose="020F0502020204030204" pitchFamily="34" charset="0"/>
            </a:endParaRP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3574480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a:t>
            </a:r>
            <a:r>
              <a:rPr lang="en-GB" sz="1800" dirty="0" err="1">
                <a:effectLst/>
                <a:latin typeface="Arial" panose="020B0604020202020204" pitchFamily="34" charset="0"/>
                <a:ea typeface="Calibri" panose="020F0502020204030204" pitchFamily="34" charset="0"/>
                <a:cs typeface="Calibri" panose="020F0502020204030204" pitchFamily="34" charset="0"/>
              </a:rPr>
              <a:t>Cboe</a:t>
            </a:r>
            <a:r>
              <a:rPr lang="en-GB" sz="1800" dirty="0">
                <a:effectLst/>
                <a:latin typeface="Arial" panose="020B0604020202020204" pitchFamily="34" charset="0"/>
                <a:ea typeface="Calibri" panose="020F0502020204030204" pitchFamily="34" charset="0"/>
                <a:cs typeface="Calibri" panose="020F0502020204030204" pitchFamily="34" charset="0"/>
              </a:rPr>
              <a:t> Global Indices, ICE </a:t>
            </a:r>
            <a:r>
              <a:rPr lang="en-GB" sz="1800" dirty="0" err="1">
                <a:effectLst/>
                <a:latin typeface="Arial" panose="020B0604020202020204" pitchFamily="34" charset="0"/>
                <a:ea typeface="Calibri" panose="020F0502020204030204" pitchFamily="34" charset="0"/>
                <a:cs typeface="Calibri" panose="020F0502020204030204" pitchFamily="34" charset="0"/>
              </a:rPr>
              <a:t>BofAML</a:t>
            </a:r>
            <a:r>
              <a:rPr lang="en-GB" sz="1800" dirty="0">
                <a:effectLst/>
                <a:latin typeface="Arial" panose="020B0604020202020204" pitchFamily="34" charset="0"/>
                <a:ea typeface="Calibri" panose="020F0502020204030204" pitchFamily="34" charset="0"/>
                <a:cs typeface="Calibri" panose="020F0502020204030204" pitchFamily="34" charset="0"/>
              </a:rPr>
              <a:t> </a:t>
            </a:r>
            <a:r>
              <a:rPr lang="en-GB" sz="1800" dirty="0">
                <a:solidFill>
                  <a:srgbClr val="000000"/>
                </a:solidFill>
                <a:effectLst/>
                <a:latin typeface="Arial" panose="020B0604020202020204" pitchFamily="34" charset="0"/>
                <a:ea typeface="Calibri" panose="020F0502020204030204" pitchFamily="34" charset="0"/>
                <a:cs typeface="Arial" panose="020B0604020202020204" pitchFamily="34" charset="0"/>
              </a:rPr>
              <a:t>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MOVE index is a yield curve weighted index of the normalised implied volatility on one-month US Treasury options.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The VIX is an index of US equity market volatility derived from the prices of S&amp;P 500 index options expiring inside 30 days.</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418826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a:t>
            </a:r>
            <a:r>
              <a:rPr lang="en-GB" sz="1800" dirty="0" err="1">
                <a:effectLst/>
                <a:latin typeface="Arial" panose="020B0604020202020204" pitchFamily="34" charset="0"/>
                <a:ea typeface="Calibri" panose="020F0502020204030204" pitchFamily="34" charset="0"/>
                <a:cs typeface="Calibri" panose="020F0502020204030204" pitchFamily="34" charset="0"/>
              </a:rPr>
              <a:t>Datastream</a:t>
            </a:r>
            <a:r>
              <a:rPr lang="en-GB" sz="1800" dirty="0">
                <a:effectLst/>
                <a:latin typeface="Arial" panose="020B0604020202020204" pitchFamily="34" charset="0"/>
                <a:ea typeface="Calibri" panose="020F0502020204030204" pitchFamily="34" charset="0"/>
                <a:cs typeface="Calibri" panose="020F0502020204030204" pitchFamily="34" charset="0"/>
              </a:rPr>
              <a:t> from LSEG, ICE </a:t>
            </a:r>
            <a:r>
              <a:rPr lang="en-GB" sz="1800" dirty="0" err="1">
                <a:effectLst/>
                <a:latin typeface="Arial" panose="020B0604020202020204" pitchFamily="34" charset="0"/>
                <a:ea typeface="Calibri" panose="020F0502020204030204" pitchFamily="34" charset="0"/>
                <a:cs typeface="Calibri" panose="020F0502020204030204" pitchFamily="34" charset="0"/>
              </a:rPr>
              <a:t>BofAML</a:t>
            </a:r>
            <a:r>
              <a:rPr lang="en-GB" sz="1800" dirty="0">
                <a:effectLst/>
                <a:latin typeface="Arial" panose="020B0604020202020204" pitchFamily="34" charset="0"/>
                <a:ea typeface="Calibri" panose="020F0502020204030204" pitchFamily="34" charset="0"/>
                <a:cs typeface="Calibri" panose="020F0502020204030204" pitchFamily="34" charset="0"/>
              </a:rPr>
              <a:t>, </a:t>
            </a:r>
            <a:r>
              <a:rPr lang="en-GB" sz="1800" dirty="0" err="1">
                <a:effectLst/>
                <a:latin typeface="Arial" panose="020B0604020202020204" pitchFamily="34" charset="0"/>
                <a:ea typeface="Calibri" panose="020F0502020204030204" pitchFamily="34" charset="0"/>
                <a:cs typeface="Arial" panose="020B0604020202020204" pitchFamily="34" charset="0"/>
              </a:rPr>
              <a:t>PitchBook</a:t>
            </a:r>
            <a:r>
              <a:rPr lang="en-GB" sz="1800" dirty="0">
                <a:effectLst/>
                <a:latin typeface="Arial" panose="020B0604020202020204" pitchFamily="34" charset="0"/>
                <a:ea typeface="Calibri" panose="020F0502020204030204" pitchFamily="34" charset="0"/>
                <a:cs typeface="Arial" panose="020B0604020202020204" pitchFamily="34" charset="0"/>
              </a:rPr>
              <a:t> Data, Inc.</a:t>
            </a:r>
            <a:r>
              <a:rPr lang="en-GB" sz="1800" dirty="0">
                <a:effectLst/>
                <a:latin typeface="Arial" panose="020B0604020202020204" pitchFamily="34" charset="0"/>
                <a:ea typeface="Calibri" panose="020F0502020204030204" pitchFamily="34" charset="0"/>
                <a:cs typeface="Calibri" panose="020F0502020204030204" pitchFamily="34" charset="0"/>
              </a:rPr>
              <a:t>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Risk premia data are a percentile of five-day rolling average (except for leveraged-loan (LL) spreads). Percentiles are calculated from 1998 for investment-grade spreads and high-yield bond spreads, 2008 for LL spreads and 2006 for excess cyclically adjusted price-to-earnings (CAPE) yields. Data updated to 14 November 2024, except for LL spreads which are updated to 8 November. Investment-grade spreads are adjusted for changes in credit quality and duration. All data are daily except for LL spreads which are weekly.</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6946088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Large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a:t>
            </a:r>
            <a:br>
              <a:rPr lang="en-US" dirty="0"/>
            </a:br>
            <a:r>
              <a:rPr lang="en-US" dirty="0"/>
              <a:t>(Calibri 28pt): click to add text</a:t>
            </a:r>
          </a:p>
          <a:p>
            <a:pPr lvl="1"/>
            <a:r>
              <a:rPr lang="en-US" dirty="0"/>
              <a:t>Subtitle </a:t>
            </a:r>
            <a:br>
              <a:rPr lang="en-US" dirty="0"/>
            </a:br>
            <a:r>
              <a:rPr lang="en-US" dirty="0"/>
              <a:t>(Calibri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28/11/2024</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slide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Small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Medium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28/11/2024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28/11/2024</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hyperlink" Target="#chart_1_1_a"/><Relationship Id="rId2" Type="http://schemas.openxmlformats.org/officeDocument/2006/relationships/notesSlide" Target="../notesSlides/notesSlide1.xml"/><Relationship Id="rId1" Type="http://schemas.openxmlformats.org/officeDocument/2006/relationships/slideLayout" Target="../slideLayouts/slideLayout30.xml"/><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hyperlink" Target="#chart_1_2_a"/><Relationship Id="rId2" Type="http://schemas.openxmlformats.org/officeDocument/2006/relationships/notesSlide" Target="../notesSlides/notesSlide2.xml"/><Relationship Id="rId1" Type="http://schemas.openxmlformats.org/officeDocument/2006/relationships/slideLayout" Target="../slideLayouts/slideLayout30.xml"/><Relationship Id="rId5" Type="http://schemas.openxmlformats.org/officeDocument/2006/relationships/image" Target="../media/image16.png"/><Relationship Id="rId4" Type="http://schemas.openxmlformats.org/officeDocument/2006/relationships/hyperlink" Target="#chart_1_2_b"/></Relationships>
</file>

<file path=ppt/slides/_rels/slide4.xml.rels><?xml version="1.0" encoding="UTF-8" standalone="yes"?>
<Relationships xmlns="http://schemas.openxmlformats.org/package/2006/relationships"><Relationship Id="rId3" Type="http://schemas.openxmlformats.org/officeDocument/2006/relationships/hyperlink" Target="#chart_1_3_a"/><Relationship Id="rId2" Type="http://schemas.openxmlformats.org/officeDocument/2006/relationships/notesSlide" Target="../notesSlides/notesSlide3.xml"/><Relationship Id="rId1" Type="http://schemas.openxmlformats.org/officeDocument/2006/relationships/slideLayout" Target="../slideLayouts/slideLayout30.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a:xfrm>
            <a:off x="457199" y="1752600"/>
            <a:ext cx="7249887" cy="4833257"/>
          </a:xfrm>
        </p:spPr>
        <p:txBody>
          <a:bodyPr/>
          <a:lstStyle/>
          <a:p>
            <a:r>
              <a:rPr lang="en-GB" dirty="0"/>
              <a:t>Financial Stability Report</a:t>
            </a:r>
            <a:br>
              <a:rPr lang="en-GB" dirty="0"/>
            </a:br>
            <a:r>
              <a:rPr lang="en-GB" dirty="0"/>
              <a:t>November 2024</a:t>
            </a:r>
          </a:p>
          <a:p>
            <a:r>
              <a:rPr lang="en-GB"/>
              <a:t>1. Developments </a:t>
            </a:r>
            <a:r>
              <a:rPr lang="en-GB" dirty="0"/>
              <a:t>in financial markets</a:t>
            </a:r>
          </a:p>
        </p:txBody>
      </p:sp>
    </p:spTree>
    <p:extLst>
      <p:ext uri="{BB962C8B-B14F-4D97-AF65-F5344CB8AC3E}">
        <p14:creationId xmlns:p14="http://schemas.microsoft.com/office/powerpoint/2010/main" val="1978776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59439" y="483458"/>
            <a:ext cx="11277600" cy="1335611"/>
          </a:xfrm>
        </p:spPr>
        <p:txBody>
          <a:bodyPr/>
          <a:lstStyle/>
          <a:p>
            <a:pPr marL="28575" marR="25400" indent="208915">
              <a:lnSpc>
                <a:spcPct val="125000"/>
              </a:lnSpc>
            </a:pPr>
            <a:br>
              <a:rPr lang="en-GB" dirty="0"/>
            </a:br>
            <a:br>
              <a:rPr lang="en-GB" sz="2400" dirty="0"/>
            </a:br>
            <a:r>
              <a:rPr lang="en-GB" sz="2400" dirty="0"/>
              <a:t>Chart 1.1: Longer-term government borrowing costs have fluctuated and are now at broadly similar levels to the time of the June FSR in the UK and US</a:t>
            </a:r>
            <a:br>
              <a:rPr lang="en-GB" sz="1800" b="1" dirty="0">
                <a:solidFill>
                  <a:srgbClr val="FFFFFF"/>
                </a:solidFill>
                <a:effectLst/>
                <a:latin typeface="Arial" panose="020B0604020202020204" pitchFamily="34" charset="0"/>
                <a:ea typeface="Times New Roman" panose="02020603050405020304" pitchFamily="18" charset="0"/>
              </a:rPr>
            </a:br>
            <a:r>
              <a:rPr lang="en-GB" sz="2000" b="0" dirty="0" err="1"/>
              <a:t>US</a:t>
            </a:r>
            <a:r>
              <a:rPr lang="en-GB" sz="2000" b="0" dirty="0"/>
              <a:t>, UK, French and German 10-year government bond yields </a:t>
            </a:r>
            <a:r>
              <a:rPr lang="en-GB" sz="2000" b="0" baseline="30000" dirty="0"/>
              <a:t>(</a:t>
            </a:r>
            <a:r>
              <a:rPr lang="en-GB" sz="2000" b="0" baseline="30000" dirty="0">
                <a:hlinkClick r:id="rId3" action="ppaction://hlinkfile">
                  <a:extLst>
                    <a:ext uri="{A12FA001-AC4F-418D-AE19-62706E023703}">
                      <ahyp:hlinkClr xmlns:ahyp="http://schemas.microsoft.com/office/drawing/2018/hyperlinkcolor" val="tx"/>
                    </a:ext>
                  </a:extLst>
                </a:hlinkClick>
              </a:rPr>
              <a:t>a</a:t>
            </a:r>
            <a:r>
              <a:rPr lang="en-GB" sz="2000" b="0" baseline="30000" dirty="0"/>
              <a:t>)</a:t>
            </a:r>
            <a:br>
              <a:rPr lang="en-GB" sz="1800" dirty="0">
                <a:solidFill>
                  <a:srgbClr val="FFFFFF"/>
                </a:solidFill>
                <a:effectLst/>
                <a:latin typeface="Arial" panose="020B0604020202020204" pitchFamily="34" charset="0"/>
                <a:ea typeface="Times New Roman" panose="02020603050405020304" pitchFamily="18" charset="0"/>
              </a:rPr>
            </a:br>
            <a:br>
              <a:rPr lang="en-GB" sz="1800" dirty="0">
                <a:solidFill>
                  <a:srgbClr val="FFFFFF"/>
                </a:solidFill>
                <a:effectLst/>
                <a:highlight>
                  <a:srgbClr val="12273F"/>
                </a:highlight>
                <a:latin typeface="Arial" panose="020B0604020202020204" pitchFamily="34" charset="0"/>
                <a:ea typeface="Times New Roman" panose="02020603050405020304" pitchFamily="18" charset="0"/>
              </a:rPr>
            </a:br>
            <a:br>
              <a:rPr lang="en-GB" dirty="0"/>
            </a:br>
            <a:endParaRPr lang="en-GB" sz="2400" b="0" dirty="0"/>
          </a:p>
        </p:txBody>
      </p:sp>
      <p:pic>
        <p:nvPicPr>
          <p:cNvPr id="3" name="Picture 2" descr="A graph of different colored lines&#10;&#10;Description automatically generated with medium confidence">
            <a:extLst>
              <a:ext uri="{FF2B5EF4-FFF2-40B4-BE49-F238E27FC236}">
                <a16:creationId xmlns:a16="http://schemas.microsoft.com/office/drawing/2014/main" id="{42791C60-81FA-E739-1EC7-B438DD5400F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7740" y="1819069"/>
            <a:ext cx="10256519" cy="4650311"/>
          </a:xfrm>
          <a:prstGeom prst="rect">
            <a:avLst/>
          </a:prstGeom>
        </p:spPr>
      </p:pic>
    </p:spTree>
    <p:extLst>
      <p:ext uri="{BB962C8B-B14F-4D97-AF65-F5344CB8AC3E}">
        <p14:creationId xmlns:p14="http://schemas.microsoft.com/office/powerpoint/2010/main" val="3751734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007036"/>
            <a:ext cx="11338560" cy="1553283"/>
          </a:xfrm>
        </p:spPr>
        <p:txBody>
          <a:bodyPr/>
          <a:lstStyle/>
          <a:p>
            <a:pPr marL="28575" marR="25400" indent="208915">
              <a:lnSpc>
                <a:spcPct val="125000"/>
              </a:lnSpc>
            </a:pPr>
            <a:br>
              <a:rPr lang="en-GB" dirty="0"/>
            </a:br>
            <a:br>
              <a:rPr lang="en-GB" dirty="0"/>
            </a:br>
            <a:r>
              <a:rPr lang="en-GB" sz="2400" dirty="0"/>
              <a:t>Chart 1.2: Implied volatility in financial markets was elevated for short periods in August and leading up to the November US election, but has now returned to similar levels as at the time of the June FSR</a:t>
            </a:r>
            <a:br>
              <a:rPr lang="en-GB" sz="2400" dirty="0"/>
            </a:br>
            <a:r>
              <a:rPr lang="en-GB" sz="2000" b="0" dirty="0"/>
              <a:t>Five-day average of Merrill Lynch Option Volatility Estimate for interest rates (MOVE index) </a:t>
            </a:r>
            <a:r>
              <a:rPr lang="en-GB" sz="2000" b="0" baseline="30000" dirty="0"/>
              <a:t>(</a:t>
            </a:r>
            <a:r>
              <a:rPr lang="en-GB" sz="2000" b="0" baseline="30000" dirty="0">
                <a:hlinkClick r:id="rId3" action="ppaction://hlinkfile">
                  <a:extLst>
                    <a:ext uri="{A12FA001-AC4F-418D-AE19-62706E023703}">
                      <ahyp:hlinkClr xmlns:ahyp="http://schemas.microsoft.com/office/drawing/2018/hyperlinkcolor" val="tx"/>
                    </a:ext>
                  </a:extLst>
                </a:hlinkClick>
              </a:rPr>
              <a:t>a</a:t>
            </a:r>
            <a:r>
              <a:rPr lang="en-GB" sz="2000" b="0" baseline="30000" dirty="0"/>
              <a:t>) </a:t>
            </a:r>
            <a:r>
              <a:rPr lang="en-GB" sz="2000" b="0" dirty="0"/>
              <a:t>and </a:t>
            </a:r>
            <a:r>
              <a:rPr lang="en-GB" sz="2000" b="0" dirty="0" err="1"/>
              <a:t>Cboe</a:t>
            </a:r>
            <a:r>
              <a:rPr lang="en-GB" sz="2000" b="0" dirty="0"/>
              <a:t> Volatility index (VIX index) </a:t>
            </a:r>
            <a:r>
              <a:rPr lang="en-GB" sz="2000" b="0" baseline="30000" dirty="0"/>
              <a:t>(</a:t>
            </a:r>
            <a:r>
              <a:rPr lang="en-GB" sz="2000" b="0" baseline="30000" dirty="0">
                <a:hlinkClick r:id="rId4" action="ppaction://hlinkfile">
                  <a:extLst>
                    <a:ext uri="{A12FA001-AC4F-418D-AE19-62706E023703}">
                      <ahyp:hlinkClr xmlns:ahyp="http://schemas.microsoft.com/office/drawing/2018/hyperlinkcolor" val="tx"/>
                    </a:ext>
                  </a:extLst>
                </a:hlinkClick>
              </a:rPr>
              <a:t>b</a:t>
            </a:r>
            <a:r>
              <a:rPr lang="en-GB" sz="2000" b="0" baseline="30000" dirty="0"/>
              <a:t>)</a:t>
            </a:r>
            <a:br>
              <a:rPr lang="en-GB" sz="1800" dirty="0">
                <a:solidFill>
                  <a:srgbClr val="FFFFFF"/>
                </a:solidFill>
                <a:effectLst/>
                <a:latin typeface="Arial" panose="020B0604020202020204" pitchFamily="34" charset="0"/>
                <a:ea typeface="Times New Roman" panose="02020603050405020304" pitchFamily="18" charset="0"/>
              </a:rPr>
            </a:br>
            <a:br>
              <a:rPr lang="en-GB" sz="1800" dirty="0">
                <a:solidFill>
                  <a:srgbClr val="FFFFFF"/>
                </a:solidFill>
                <a:effectLst/>
                <a:highlight>
                  <a:srgbClr val="12273F"/>
                </a:highlight>
                <a:latin typeface="Arial" panose="020B0604020202020204" pitchFamily="34" charset="0"/>
                <a:ea typeface="Times New Roman" panose="02020603050405020304" pitchFamily="18" charset="0"/>
              </a:rPr>
            </a:br>
            <a:br>
              <a:rPr lang="en-GB" sz="2400" dirty="0"/>
            </a:br>
            <a:br>
              <a:rPr lang="en-GB" sz="1800" dirty="0">
                <a:solidFill>
                  <a:srgbClr val="FFFFFF"/>
                </a:solidFill>
                <a:effectLst/>
                <a:highlight>
                  <a:srgbClr val="12273F"/>
                </a:highlight>
                <a:latin typeface="Arial" panose="020B0604020202020204" pitchFamily="34" charset="0"/>
                <a:ea typeface="Times New Roman" panose="02020603050405020304" pitchFamily="18" charset="0"/>
              </a:rPr>
            </a:br>
            <a:br>
              <a:rPr lang="en-GB" dirty="0"/>
            </a:br>
            <a:endParaRPr lang="en-GB" sz="2400" b="0" dirty="0"/>
          </a:p>
        </p:txBody>
      </p:sp>
      <p:pic>
        <p:nvPicPr>
          <p:cNvPr id="2" name="Picture 1" descr="A graph with blue and orange lines&#10;&#10;Description automatically generated">
            <a:extLst>
              <a:ext uri="{FF2B5EF4-FFF2-40B4-BE49-F238E27FC236}">
                <a16:creationId xmlns:a16="http://schemas.microsoft.com/office/drawing/2014/main" id="{FFC4C40C-C3AB-16AC-4122-F1D1A51CEFB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5736" y="2457446"/>
            <a:ext cx="9680468" cy="4114808"/>
          </a:xfrm>
          <a:prstGeom prst="rect">
            <a:avLst/>
          </a:prstGeom>
        </p:spPr>
      </p:pic>
    </p:spTree>
    <p:extLst>
      <p:ext uri="{BB962C8B-B14F-4D97-AF65-F5344CB8AC3E}">
        <p14:creationId xmlns:p14="http://schemas.microsoft.com/office/powerpoint/2010/main" val="24286692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198" y="1299067"/>
            <a:ext cx="11277600" cy="912814"/>
          </a:xfrm>
        </p:spPr>
        <p:txBody>
          <a:bodyPr/>
          <a:lstStyle/>
          <a:p>
            <a:pPr marL="28575" marR="25400" indent="208915">
              <a:lnSpc>
                <a:spcPct val="125000"/>
              </a:lnSpc>
            </a:pPr>
            <a:br>
              <a:rPr lang="en-GB" dirty="0"/>
            </a:br>
            <a:br>
              <a:rPr lang="en-GB" dirty="0"/>
            </a:br>
            <a:r>
              <a:rPr lang="en-GB" sz="2400" dirty="0"/>
              <a:t>Chart 1.3: Risk premia across many asset classes are very compressed relative to their historical distributions, with some falling further since the June FSR</a:t>
            </a:r>
            <a:br>
              <a:rPr lang="en-GB" sz="2400" dirty="0"/>
            </a:br>
            <a:r>
              <a:rPr lang="en-GB" sz="2000" b="0" dirty="0"/>
              <a:t>Current level of selected risk premia metrics as a percentile of their historical distribution, compared to levels at the 2024 Q2 FPC policy meeting </a:t>
            </a:r>
            <a:r>
              <a:rPr lang="en-GB" sz="2000" b="0" baseline="30000" dirty="0"/>
              <a:t>(</a:t>
            </a:r>
            <a:r>
              <a:rPr lang="en-GB" sz="2000" b="0" baseline="30000" dirty="0">
                <a:hlinkClick r:id="rId3" action="ppaction://hlinkfile">
                  <a:extLst>
                    <a:ext uri="{A12FA001-AC4F-418D-AE19-62706E023703}">
                      <ahyp:hlinkClr xmlns:ahyp="http://schemas.microsoft.com/office/drawing/2018/hyperlinkcolor" val="tx"/>
                    </a:ext>
                  </a:extLst>
                </a:hlinkClick>
              </a:rPr>
              <a:t>a</a:t>
            </a:r>
            <a:r>
              <a:rPr lang="en-GB" sz="2000" b="0" baseline="30000" dirty="0"/>
              <a:t>)</a:t>
            </a:r>
            <a:br>
              <a:rPr lang="en-GB" sz="1800" dirty="0">
                <a:solidFill>
                  <a:srgbClr val="FFFFFF"/>
                </a:solidFill>
                <a:effectLst/>
                <a:latin typeface="Arial" panose="020B0604020202020204" pitchFamily="34" charset="0"/>
                <a:ea typeface="Times New Roman" panose="02020603050405020304" pitchFamily="18" charset="0"/>
              </a:rPr>
            </a:br>
            <a:br>
              <a:rPr lang="en-GB" sz="1800" dirty="0">
                <a:solidFill>
                  <a:srgbClr val="FFFFFF"/>
                </a:solidFill>
                <a:effectLst/>
                <a:highlight>
                  <a:srgbClr val="12273F"/>
                </a:highlight>
                <a:latin typeface="Arial" panose="020B0604020202020204" pitchFamily="34" charset="0"/>
                <a:ea typeface="Times New Roman" panose="02020603050405020304" pitchFamily="18" charset="0"/>
              </a:rPr>
            </a:br>
            <a:br>
              <a:rPr lang="en-GB" sz="2400" dirty="0"/>
            </a:br>
            <a:br>
              <a:rPr lang="en-GB" sz="1800" dirty="0">
                <a:solidFill>
                  <a:srgbClr val="FFFFFF"/>
                </a:solidFill>
                <a:effectLst/>
                <a:highlight>
                  <a:srgbClr val="12273F"/>
                </a:highlight>
                <a:latin typeface="Arial" panose="020B0604020202020204" pitchFamily="34" charset="0"/>
                <a:ea typeface="Times New Roman" panose="02020603050405020304" pitchFamily="18" charset="0"/>
              </a:rPr>
            </a:br>
            <a:br>
              <a:rPr lang="en-GB" dirty="0"/>
            </a:br>
            <a:endParaRPr lang="en-GB" sz="2400" b="0" dirty="0"/>
          </a:p>
        </p:txBody>
      </p:sp>
      <p:pic>
        <p:nvPicPr>
          <p:cNvPr id="3" name="Picture 2" descr="A screen shot of a graph&#10;&#10;Description automatically generated">
            <a:extLst>
              <a:ext uri="{FF2B5EF4-FFF2-40B4-BE49-F238E27FC236}">
                <a16:creationId xmlns:a16="http://schemas.microsoft.com/office/drawing/2014/main" id="{5E7D3918-B0C3-EF00-B9D0-C4BF64A5EA6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00300" y="2311265"/>
            <a:ext cx="7185578" cy="4398225"/>
          </a:xfrm>
          <a:prstGeom prst="rect">
            <a:avLst/>
          </a:prstGeom>
        </p:spPr>
      </p:pic>
    </p:spTree>
    <p:extLst>
      <p:ext uri="{BB962C8B-B14F-4D97-AF65-F5344CB8AC3E}">
        <p14:creationId xmlns:p14="http://schemas.microsoft.com/office/powerpoint/2010/main" val="3227393812"/>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1081</TotalTime>
  <Words>439</Words>
  <Application>Microsoft Office PowerPoint</Application>
  <PresentationFormat>Widescreen</PresentationFormat>
  <Paragraphs>11</Paragraphs>
  <Slides>4</Slides>
  <Notes>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4</vt:i4>
      </vt:variant>
    </vt:vector>
  </HeadingPairs>
  <TitlesOfParts>
    <vt:vector size="9" baseType="lpstr">
      <vt:lpstr>Arial</vt:lpstr>
      <vt:lpstr>Calibri</vt:lpstr>
      <vt:lpstr>Century Gothic</vt:lpstr>
      <vt:lpstr>Bank LINKS Template</vt:lpstr>
      <vt:lpstr>1_Bank LINKS Template</vt:lpstr>
      <vt:lpstr>PowerPoint Presentation</vt:lpstr>
      <vt:lpstr>  Chart 1.1: Longer-term government borrowing costs have fluctuated and are now at broadly similar levels to the time of the June FSR in the UK and US US, UK, French and German 10-year government bond yields (a)   </vt:lpstr>
      <vt:lpstr>  Chart 1.2: Implied volatility in financial markets was elevated for short periods in August and leading up to the November US election, but has now returned to similar levels as at the time of the June FSR Five-day average of Merrill Lynch Option Volatility Estimate for interest rates (MOVE index) (a) and Cboe Volatility index (VIX index) (b)     </vt:lpstr>
      <vt:lpstr>  Chart 1.3: Risk premia across many asset classes are very compressed relative to their historical distributions, with some falling further since the June FSR Current level of selected risk premia metrics as a percentile of their historical distribution, compared to levels at the 2024 Q2 FPC policy meeting (a)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Faulds, Patsy</cp:lastModifiedBy>
  <cp:revision>258</cp:revision>
  <dcterms:created xsi:type="dcterms:W3CDTF">2019-04-05T13:20:41Z</dcterms:created>
  <dcterms:modified xsi:type="dcterms:W3CDTF">2024-11-28T18:34:08Z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y fmtid="{D5CDD505-2E9C-101B-9397-08002B2CF9AE}" pid="7" name="MSIP_Label_7020817f-35a1-46f5-8886-e0d7225f8c08_Enabled">
    <vt:lpwstr>true</vt:lpwstr>
  </property>
  <property fmtid="{D5CDD505-2E9C-101B-9397-08002B2CF9AE}" pid="8" name="MSIP_Label_7020817f-35a1-46f5-8886-e0d7225f8c08_SetDate">
    <vt:lpwstr>2024-06-18T10:35:37Z</vt:lpwstr>
  </property>
  <property fmtid="{D5CDD505-2E9C-101B-9397-08002B2CF9AE}" pid="9" name="MSIP_Label_7020817f-35a1-46f5-8886-e0d7225f8c08_Method">
    <vt:lpwstr>Privileged</vt:lpwstr>
  </property>
  <property fmtid="{D5CDD505-2E9C-101B-9397-08002B2CF9AE}" pid="10" name="MSIP_Label_7020817f-35a1-46f5-8886-e0d7225f8c08_Name">
    <vt:lpwstr>Red_MarketSensitive</vt:lpwstr>
  </property>
  <property fmtid="{D5CDD505-2E9C-101B-9397-08002B2CF9AE}" pid="11" name="MSIP_Label_7020817f-35a1-46f5-8886-e0d7225f8c08_SiteId">
    <vt:lpwstr>4b845bdd-4872-4d8c-8b5e-077db08774cc</vt:lpwstr>
  </property>
  <property fmtid="{D5CDD505-2E9C-101B-9397-08002B2CF9AE}" pid="12" name="MSIP_Label_7020817f-35a1-46f5-8886-e0d7225f8c08_ActionId">
    <vt:lpwstr>c6d80856-8b23-42cc-b7f4-31800a8e8d3e</vt:lpwstr>
  </property>
  <property fmtid="{D5CDD505-2E9C-101B-9397-08002B2CF9AE}" pid="13" name="MSIP_Label_7020817f-35a1-46f5-8886-e0d7225f8c08_ContentBits">
    <vt:lpwstr>5</vt:lpwstr>
  </property>
</Properties>
</file>