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 id="2147483733" r:id="rId2"/>
  </p:sldMasterIdLst>
  <p:notesMasterIdLst>
    <p:notesMasterId r:id="rId7"/>
  </p:notesMasterIdLst>
  <p:sldIdLst>
    <p:sldId id="367" r:id="rId3"/>
    <p:sldId id="369" r:id="rId4"/>
    <p:sldId id="370" r:id="rId5"/>
    <p:sldId id="371"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85601" autoAdjust="0"/>
  </p:normalViewPr>
  <p:slideViewPr>
    <p:cSldViewPr snapToGrid="0" showGuides="1">
      <p:cViewPr varScale="1">
        <p:scale>
          <a:sx n="56" d="100"/>
          <a:sy n="56" d="100"/>
        </p:scale>
        <p:origin x="1052" y="48"/>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notesMaster" Target="notesMasters/notesMaster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28/11/2024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Refinitiv Eikon from LSEG, published accounts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Loan margin is calculated as net interest income divided by total lending. Loan margins in this chart are calculated across all currencies. Net interest income is interest income minus interest expense.</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(b) Figures between 2000 and 2019 exclude Virgin Money UK, and figures before 2006 exclude Standard Chartered.</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(c) Consensus estimates are scaled based on analysts’ expectations of loan margins for Barclays, HSBC, Lloyds Banking Group, NatWest Group and Standard Chartered. Purple diamonds are the forecasts for 2024, 2025 and 2026.</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10561688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facilities’ results and usage data.</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Central bank reserves are aggregate system-wide reserves. STR and ILTR stock represent the cumulative stock of outstanding drawings under the respective facilities calculated on a weekly basis.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29788002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a:t>
            </a:r>
            <a:r>
              <a:rPr lang="en-GB"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Bank of England and Bank calculations.</a:t>
            </a:r>
            <a:br>
              <a:rPr lang="en-GB"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br>
            <a:br>
              <a:rPr lang="en-GB"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SMEs are defined as businesses with annual debit account turnover on the main business account up to £25 million. Large businesses are those with annual debit account turnover on the main business account of over £25 million.</a:t>
            </a:r>
          </a:p>
        </p:txBody>
      </p:sp>
      <p:sp>
        <p:nvSpPr>
          <p:cNvPr id="4" name="Slide Number Placeholder 3"/>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13049403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Large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a:t>
            </a:r>
            <a:br>
              <a:rPr lang="en-US" dirty="0"/>
            </a:br>
            <a:r>
              <a:rPr lang="en-US" dirty="0"/>
              <a:t>(Calibri 28pt): click to add text</a:t>
            </a:r>
          </a:p>
          <a:p>
            <a:pPr lvl="1"/>
            <a:r>
              <a:rPr lang="en-US" dirty="0"/>
              <a:t>Subtitle </a:t>
            </a:r>
            <a:br>
              <a:rPr lang="en-US" dirty="0"/>
            </a:br>
            <a:r>
              <a:rPr lang="en-US" dirty="0"/>
              <a:t>(Calibri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28/11/2024</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2253667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140232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5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919060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40869583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6402297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1521264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3160548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6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8920120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7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9261757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8793818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3437483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59646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959813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919613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102358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160577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964152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302049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40956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23809233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7598934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2022999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11933165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9873311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83194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691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1676566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slide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Small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Medium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28/11/2024</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 id="2147483732" r:id="rId21"/>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6010217"/>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751" r:id="rId18"/>
    <p:sldLayoutId id="2147483752" r:id="rId19"/>
    <p:sldLayoutId id="2147483753" r:id="rId20"/>
    <p:sldLayoutId id="2147483754" r:id="rId21"/>
    <p:sldLayoutId id="2147483755" r:id="rId22"/>
    <p:sldLayoutId id="2147483756" r:id="rId23"/>
    <p:sldLayoutId id="2147483757" r:id="rId24"/>
    <p:sldLayoutId id="2147483758" r:id="rId25"/>
    <p:sldLayoutId id="2147483759" r:id="rId2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6"/>
          </p:nvPr>
        </p:nvSpPr>
        <p:spPr/>
        <p:txBody>
          <a:bodyPr/>
          <a:lstStyle/>
          <a:p>
            <a:r>
              <a:rPr lang="en-GB" dirty="0"/>
              <a:t>Financial Stability Report</a:t>
            </a:r>
            <a:br>
              <a:rPr lang="en-GB" dirty="0"/>
            </a:br>
            <a:r>
              <a:rPr lang="en-GB" dirty="0"/>
              <a:t>November 2024</a:t>
            </a:r>
          </a:p>
          <a:p>
            <a:r>
              <a:rPr lang="en-GB"/>
              <a:t>5. UK </a:t>
            </a:r>
            <a:r>
              <a:rPr lang="en-GB" dirty="0"/>
              <a:t>banking sector resilience</a:t>
            </a:r>
          </a:p>
          <a:p>
            <a:endParaRPr lang="en-GB" dirty="0"/>
          </a:p>
          <a:p>
            <a:endParaRPr lang="en-GB" dirty="0"/>
          </a:p>
        </p:txBody>
      </p:sp>
    </p:spTree>
    <p:extLst>
      <p:ext uri="{BB962C8B-B14F-4D97-AF65-F5344CB8AC3E}">
        <p14:creationId xmlns:p14="http://schemas.microsoft.com/office/powerpoint/2010/main" val="19787765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8CE7C74B-7C4C-427C-028E-4E95812D9114}"/>
              </a:ext>
            </a:extLst>
          </p:cNvPr>
          <p:cNvSpPr txBox="1">
            <a:spLocks/>
          </p:cNvSpPr>
          <p:nvPr/>
        </p:nvSpPr>
        <p:spPr>
          <a:xfrm>
            <a:off x="457200" y="1117908"/>
            <a:ext cx="11277600" cy="912814"/>
          </a:xfrm>
          <a:prstGeom prst="rect">
            <a:avLst/>
          </a:prstGeom>
        </p:spPr>
        <p:txBody>
          <a:bodyPr vert="horz" wrap="square" lIns="0" tIns="0" rIns="0" bIns="0" rtlCol="0" anchor="ctr">
            <a:noAutofit/>
          </a:bodyPr>
          <a:lst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a:lstStyle>
          <a:p>
            <a:pPr marL="28575" marR="25400" indent="208915">
              <a:lnSpc>
                <a:spcPct val="125000"/>
              </a:lnSpc>
              <a:spcAft>
                <a:spcPts val="0"/>
              </a:spcAft>
            </a:pPr>
            <a:br>
              <a:rPr lang="en-GB" dirty="0"/>
            </a:br>
            <a:r>
              <a:rPr lang="en-GB" sz="2400" dirty="0"/>
              <a:t>Chart 5.1: Major UK banks’ average loan margins are expected to remain close to their long-run average</a:t>
            </a:r>
            <a:endParaRPr lang="en-GB" sz="2000" b="0" dirty="0"/>
          </a:p>
          <a:p>
            <a:pPr marL="28575" marR="25400" indent="208915">
              <a:lnSpc>
                <a:spcPct val="125000"/>
              </a:lnSpc>
            </a:pPr>
            <a:r>
              <a:rPr lang="en-GB" sz="2000" b="0" dirty="0"/>
              <a:t>Average margin on major UK banks’ lending since 2000 </a:t>
            </a:r>
            <a:r>
              <a:rPr lang="en-GB" sz="2000" b="0" baseline="30000" dirty="0"/>
              <a:t>(a) (b) (c)</a:t>
            </a:r>
          </a:p>
          <a:p>
            <a:pPr marL="28575" marR="25400" indent="208915">
              <a:lnSpc>
                <a:spcPct val="125000"/>
              </a:lnSpc>
            </a:pPr>
            <a:br>
              <a:rPr lang="en-GB" sz="2400" dirty="0"/>
            </a:br>
            <a:br>
              <a:rPr lang="en-GB" sz="1800" dirty="0">
                <a:solidFill>
                  <a:srgbClr val="FFFFFF"/>
                </a:solidFill>
                <a:highlight>
                  <a:srgbClr val="12273F"/>
                </a:highlight>
                <a:latin typeface="Arial" panose="020B0604020202020204" pitchFamily="34" charset="0"/>
                <a:ea typeface="Times New Roman" panose="02020603050405020304" pitchFamily="18" charset="0"/>
              </a:rPr>
            </a:br>
            <a:br>
              <a:rPr lang="en-GB" dirty="0"/>
            </a:br>
            <a:endParaRPr lang="en-GB" sz="2400" b="0" dirty="0"/>
          </a:p>
        </p:txBody>
      </p:sp>
      <p:pic>
        <p:nvPicPr>
          <p:cNvPr id="4" name="Picture 3" descr="A graph with numbers and lines&#10;&#10;Description automatically generated">
            <a:extLst>
              <a:ext uri="{FF2B5EF4-FFF2-40B4-BE49-F238E27FC236}">
                <a16:creationId xmlns:a16="http://schemas.microsoft.com/office/drawing/2014/main" id="{917F1DCA-43F2-7AAD-E308-38BC0EE0764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3630" y="1885950"/>
            <a:ext cx="11404740" cy="4542505"/>
          </a:xfrm>
          <a:prstGeom prst="rect">
            <a:avLst/>
          </a:prstGeom>
        </p:spPr>
      </p:pic>
    </p:spTree>
    <p:extLst>
      <p:ext uri="{BB962C8B-B14F-4D97-AF65-F5344CB8AC3E}">
        <p14:creationId xmlns:p14="http://schemas.microsoft.com/office/powerpoint/2010/main" val="42193398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8CE7C74B-7C4C-427C-028E-4E95812D9114}"/>
              </a:ext>
            </a:extLst>
          </p:cNvPr>
          <p:cNvSpPr txBox="1">
            <a:spLocks/>
          </p:cNvSpPr>
          <p:nvPr/>
        </p:nvSpPr>
        <p:spPr>
          <a:xfrm>
            <a:off x="457200" y="836375"/>
            <a:ext cx="11277600" cy="912814"/>
          </a:xfrm>
          <a:prstGeom prst="rect">
            <a:avLst/>
          </a:prstGeom>
        </p:spPr>
        <p:txBody>
          <a:bodyPr vert="horz" wrap="square" lIns="0" tIns="0" rIns="0" bIns="0" rtlCol="0" anchor="ctr">
            <a:noAutofit/>
          </a:bodyPr>
          <a:lst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a:lstStyle>
          <a:p>
            <a:pPr marL="28575" marR="25400" indent="208915">
              <a:lnSpc>
                <a:spcPct val="125000"/>
              </a:lnSpc>
              <a:spcAft>
                <a:spcPts val="0"/>
              </a:spcAft>
            </a:pPr>
            <a:br>
              <a:rPr lang="en-GB" dirty="0"/>
            </a:br>
            <a:r>
              <a:rPr lang="en-GB" sz="2400" dirty="0"/>
              <a:t>Chart 5.2: Banks’ use of the Bank of England’s short-term repo and indexed long-term repo facilities has continued to increase as intended </a:t>
            </a:r>
            <a:r>
              <a:rPr lang="en-GB" sz="2400" baseline="30000" dirty="0"/>
              <a:t>(a)</a:t>
            </a:r>
            <a:endParaRPr lang="en-GB" sz="2000" b="0" baseline="30000" dirty="0"/>
          </a:p>
          <a:p>
            <a:pPr marL="28575" marR="25400" indent="208915">
              <a:lnSpc>
                <a:spcPct val="125000"/>
              </a:lnSpc>
              <a:spcAft>
                <a:spcPts val="0"/>
              </a:spcAft>
            </a:pPr>
            <a:endParaRPr lang="en-GB" sz="2400" dirty="0"/>
          </a:p>
          <a:p>
            <a:pPr marL="28575" marR="25400" indent="208915">
              <a:lnSpc>
                <a:spcPct val="125000"/>
              </a:lnSpc>
              <a:spcAft>
                <a:spcPts val="0"/>
              </a:spcAft>
            </a:pPr>
            <a:br>
              <a:rPr lang="en-GB" sz="1800" dirty="0">
                <a:solidFill>
                  <a:srgbClr val="FFFFFF"/>
                </a:solidFill>
                <a:highlight>
                  <a:srgbClr val="12273F"/>
                </a:highlight>
                <a:latin typeface="Arial" panose="020B0604020202020204" pitchFamily="34" charset="0"/>
                <a:ea typeface="Times New Roman" panose="02020603050405020304" pitchFamily="18" charset="0"/>
              </a:rPr>
            </a:br>
            <a:br>
              <a:rPr lang="en-GB" dirty="0"/>
            </a:br>
            <a:endParaRPr lang="en-GB" sz="2400" b="0" dirty="0"/>
          </a:p>
        </p:txBody>
      </p:sp>
      <p:pic>
        <p:nvPicPr>
          <p:cNvPr id="2" name="Picture 1" descr="A graph of stock prices&#10;&#10;Description automatically generated with medium confidence">
            <a:extLst>
              <a:ext uri="{FF2B5EF4-FFF2-40B4-BE49-F238E27FC236}">
                <a16:creationId xmlns:a16="http://schemas.microsoft.com/office/drawing/2014/main" id="{9A6BF4BE-9BF3-A9C4-3100-1936FD69ABA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13205" y="1212772"/>
            <a:ext cx="7556575" cy="5450918"/>
          </a:xfrm>
          <a:prstGeom prst="rect">
            <a:avLst/>
          </a:prstGeom>
        </p:spPr>
      </p:pic>
    </p:spTree>
    <p:extLst>
      <p:ext uri="{BB962C8B-B14F-4D97-AF65-F5344CB8AC3E}">
        <p14:creationId xmlns:p14="http://schemas.microsoft.com/office/powerpoint/2010/main" val="10411292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8CE7C74B-7C4C-427C-028E-4E95812D9114}"/>
              </a:ext>
            </a:extLst>
          </p:cNvPr>
          <p:cNvSpPr txBox="1">
            <a:spLocks/>
          </p:cNvSpPr>
          <p:nvPr/>
        </p:nvSpPr>
        <p:spPr>
          <a:xfrm>
            <a:off x="457200" y="1049171"/>
            <a:ext cx="11277600" cy="912814"/>
          </a:xfrm>
          <a:prstGeom prst="rect">
            <a:avLst/>
          </a:prstGeom>
        </p:spPr>
        <p:txBody>
          <a:bodyPr vert="horz" wrap="square" lIns="0" tIns="0" rIns="0" bIns="0" rtlCol="0" anchor="ctr">
            <a:noAutofit/>
          </a:bodyPr>
          <a:lst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a:lstStyle>
          <a:p>
            <a:pPr marL="28575" marR="25400" indent="208915">
              <a:lnSpc>
                <a:spcPct val="125000"/>
              </a:lnSpc>
              <a:spcAft>
                <a:spcPts val="0"/>
              </a:spcAft>
            </a:pPr>
            <a:br>
              <a:rPr lang="en-GB" dirty="0"/>
            </a:br>
            <a:br>
              <a:rPr lang="en-GB" dirty="0"/>
            </a:br>
            <a:r>
              <a:rPr lang="en-GB" sz="2400" dirty="0"/>
              <a:t>Chart 5.3: Bank lending volumes have continued to increase but remain below 2015–19 averages                                                                                                            </a:t>
            </a:r>
            <a:r>
              <a:rPr lang="en-GB" sz="2000" b="0" dirty="0"/>
              <a:t>UK monetary financial institutions’ net lending to UK households and businesses, seasonally adjusted </a:t>
            </a:r>
            <a:r>
              <a:rPr lang="en-GB" sz="2000" b="0" baseline="30000" dirty="0"/>
              <a:t>(a)</a:t>
            </a:r>
          </a:p>
          <a:p>
            <a:pPr marL="28575" marR="25400" indent="208915">
              <a:lnSpc>
                <a:spcPct val="125000"/>
              </a:lnSpc>
              <a:spcAft>
                <a:spcPts val="0"/>
              </a:spcAft>
            </a:pPr>
            <a:endParaRPr lang="en-GB" sz="2000" b="0" baseline="30000" dirty="0"/>
          </a:p>
          <a:p>
            <a:pPr marL="28575" marR="25400" indent="208915">
              <a:lnSpc>
                <a:spcPct val="125000"/>
              </a:lnSpc>
              <a:spcAft>
                <a:spcPts val="0"/>
              </a:spcAft>
            </a:pPr>
            <a:endParaRPr lang="en-GB" sz="2400" dirty="0"/>
          </a:p>
          <a:p>
            <a:pPr marL="28575" marR="25400" indent="208915">
              <a:lnSpc>
                <a:spcPct val="125000"/>
              </a:lnSpc>
              <a:spcAft>
                <a:spcPts val="0"/>
              </a:spcAft>
            </a:pPr>
            <a:br>
              <a:rPr lang="en-GB" sz="1800" dirty="0">
                <a:solidFill>
                  <a:srgbClr val="FFFFFF"/>
                </a:solidFill>
                <a:highlight>
                  <a:srgbClr val="12273F"/>
                </a:highlight>
                <a:latin typeface="Arial" panose="020B0604020202020204" pitchFamily="34" charset="0"/>
                <a:ea typeface="Times New Roman" panose="02020603050405020304" pitchFamily="18" charset="0"/>
              </a:rPr>
            </a:br>
            <a:br>
              <a:rPr lang="en-GB" dirty="0"/>
            </a:br>
            <a:endParaRPr lang="en-GB" sz="2400" b="0" dirty="0"/>
          </a:p>
        </p:txBody>
      </p:sp>
      <p:pic>
        <p:nvPicPr>
          <p:cNvPr id="2" name="Picture 1" descr="A screenshot of a graph&#10;&#10;Description automatically generated">
            <a:extLst>
              <a:ext uri="{FF2B5EF4-FFF2-40B4-BE49-F238E27FC236}">
                <a16:creationId xmlns:a16="http://schemas.microsoft.com/office/drawing/2014/main" id="{470928AA-2DF3-CCE6-36BB-86A2F70EE87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29368" y="1783953"/>
            <a:ext cx="8933263" cy="4860415"/>
          </a:xfrm>
          <a:prstGeom prst="rect">
            <a:avLst/>
          </a:prstGeom>
        </p:spPr>
      </p:pic>
    </p:spTree>
    <p:extLst>
      <p:ext uri="{BB962C8B-B14F-4D97-AF65-F5344CB8AC3E}">
        <p14:creationId xmlns:p14="http://schemas.microsoft.com/office/powerpoint/2010/main" val="4138572749"/>
      </p:ext>
    </p:extLst>
  </p:cSld>
  <p:clrMapOvr>
    <a:masterClrMapping/>
  </p:clrMapOvr>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1_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Bank_Std_Template_01_Bank_Blue</Template>
  <TotalTime>1096</TotalTime>
  <Words>336</Words>
  <Application>Microsoft Office PowerPoint</Application>
  <PresentationFormat>Widescreen</PresentationFormat>
  <Paragraphs>24</Paragraphs>
  <Slides>4</Slides>
  <Notes>3</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4</vt:i4>
      </vt:variant>
    </vt:vector>
  </HeadingPairs>
  <TitlesOfParts>
    <vt:vector size="9" baseType="lpstr">
      <vt:lpstr>Arial</vt:lpstr>
      <vt:lpstr>Calibri</vt:lpstr>
      <vt:lpstr>Century Gothic</vt:lpstr>
      <vt:lpstr>Bank LINKS Template</vt:lpstr>
      <vt:lpstr>1_Bank LINKS Template</vt:lpstr>
      <vt:lpstr>PowerPoint Presentation</vt:lpstr>
      <vt:lpstr>PowerPoint Presentation</vt:lpstr>
      <vt:lpstr>PowerPoint Presentation</vt:lpstr>
      <vt:lpstr>PowerPoint Presentation</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Faulds, Patsy</cp:lastModifiedBy>
  <cp:revision>259</cp:revision>
  <dcterms:created xsi:type="dcterms:W3CDTF">2019-04-05T13:20:41Z</dcterms:created>
  <dcterms:modified xsi:type="dcterms:W3CDTF">2024-11-28T18:36:41Z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-452013291</vt:i4>
  </property>
  <property fmtid="{D5CDD505-2E9C-101B-9397-08002B2CF9AE}" pid="3" name="_NewReviewCycle">
    <vt:lpwstr/>
  </property>
  <property fmtid="{D5CDD505-2E9C-101B-9397-08002B2CF9AE}" pid="4" name="_EmailSubject">
    <vt:lpwstr>ACT approve pls_New Powerpoint template for MPR and FPR Slides.PPTX</vt:lpwstr>
  </property>
  <property fmtid="{D5CDD505-2E9C-101B-9397-08002B2CF9AE}" pid="5" name="_AuthorEmail">
    <vt:lpwstr>Stacey.Fraser@bankofengland.co.uk</vt:lpwstr>
  </property>
  <property fmtid="{D5CDD505-2E9C-101B-9397-08002B2CF9AE}" pid="6" name="_AuthorEmailDisplayName">
    <vt:lpwstr>Fraser, Stacey</vt:lpwstr>
  </property>
  <property fmtid="{D5CDD505-2E9C-101B-9397-08002B2CF9AE}" pid="7" name="MSIP_Label_7020817f-35a1-46f5-8886-e0d7225f8c08_Enabled">
    <vt:lpwstr>true</vt:lpwstr>
  </property>
  <property fmtid="{D5CDD505-2E9C-101B-9397-08002B2CF9AE}" pid="8" name="MSIP_Label_7020817f-35a1-46f5-8886-e0d7225f8c08_SetDate">
    <vt:lpwstr>2024-06-18T10:38:22Z</vt:lpwstr>
  </property>
  <property fmtid="{D5CDD505-2E9C-101B-9397-08002B2CF9AE}" pid="9" name="MSIP_Label_7020817f-35a1-46f5-8886-e0d7225f8c08_Method">
    <vt:lpwstr>Privileged</vt:lpwstr>
  </property>
  <property fmtid="{D5CDD505-2E9C-101B-9397-08002B2CF9AE}" pid="10" name="MSIP_Label_7020817f-35a1-46f5-8886-e0d7225f8c08_Name">
    <vt:lpwstr>Red_MarketSensitive</vt:lpwstr>
  </property>
  <property fmtid="{D5CDD505-2E9C-101B-9397-08002B2CF9AE}" pid="11" name="MSIP_Label_7020817f-35a1-46f5-8886-e0d7225f8c08_SiteId">
    <vt:lpwstr>4b845bdd-4872-4d8c-8b5e-077db08774cc</vt:lpwstr>
  </property>
  <property fmtid="{D5CDD505-2E9C-101B-9397-08002B2CF9AE}" pid="12" name="MSIP_Label_7020817f-35a1-46f5-8886-e0d7225f8c08_ActionId">
    <vt:lpwstr>674f1a93-9d75-402e-8576-2c7c06e122d7</vt:lpwstr>
  </property>
  <property fmtid="{D5CDD505-2E9C-101B-9397-08002B2CF9AE}" pid="13" name="MSIP_Label_7020817f-35a1-46f5-8886-e0d7225f8c08_ContentBits">
    <vt:lpwstr>5</vt:lpwstr>
  </property>
</Properties>
</file>