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10"/>
  </p:notesMasterIdLst>
  <p:sldIdLst>
    <p:sldId id="367" r:id="rId3"/>
    <p:sldId id="369" r:id="rId4"/>
    <p:sldId id="370" r:id="rId5"/>
    <p:sldId id="371" r:id="rId6"/>
    <p:sldId id="372" r:id="rId7"/>
    <p:sldId id="373" r:id="rId8"/>
    <p:sldId id="37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60" d="100"/>
          <a:sy n="60" d="100"/>
        </p:scale>
        <p:origin x="84" y="83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28/11/2024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bankofengland.co.uk/-/media/boe/files/financial-stability-report/2020/august-2020.pdf"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bankunderground.co.uk/2024/02/21/stressed-or-in-distress-how-best-to-measure-corporate-vulnerability/"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British Household Panel Survey/Understanding Society (BHPS/US), NMG Consulting survey, ONS and Bank calculations.</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High COLA-DSRs are defined as those over 70%. The threshold is estimated by taking the threshold at which households become much more likely to experience repayment difficulties for gross DSRs (40%) and adjusting it to reflect the share of income spent on taxes and essentials (excluding housing costs) by households with mortgages. For more information on the gross threshold, see the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August 2020 FSR</a:t>
            </a:r>
            <a:r>
              <a:rPr lang="en-GB" sz="1800" dirty="0">
                <a:effectLst/>
                <a:latin typeface="Arial" panose="020B0604020202020204" pitchFamily="34" charset="0"/>
                <a:ea typeface="Calibri" panose="020F0502020204030204" pitchFamily="34" charset="0"/>
                <a:cs typeface="Calibri" panose="020F0502020204030204" pitchFamily="34" charset="0"/>
              </a:rPr>
              <a: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impact of inflation is estimated by assuming the prices of essential goods rise in line with the November 2024 MPR overall CPI inflation projection, and that households do not substitute away from this consumption. Interest rate projections are applied based on overnight index swap (OIS) rates as at 12 November 2024.</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The 2024 Q2 projection of the share of households with high COLA-DSRs (orange diamonds) was not published in the June FSR.</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056168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FCA Product Sales Data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There are around 8,834,000 mortgages in the UK. There are 100 squares, each representing 1% of the total current stock of UK mortgages (around 88,340 mortgages), rounded to the nearest 1%.</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projection uses the overnight index swap (OIS) curve as at 12 November 2024 and the latest available data (2024 Q2) on the stock of outstanding mortgages.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Changes in payments on variable-rate mortgages are calculated using the implied change in the OIS curve, and changes in payment on fixed-rate mortgages are calculated by assuming that mortgagors refinance onto a typical fixed rate implied by the OIS curve at the point that their fixed-rate contract ends.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Mortgages with less than £1,000 outstanding are excluded. These data do not include buy-to-let mortgages or mortgages that are off balance sheet of authorised lenders, such as securitised loans or loan books sold to third parties.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978800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FCA Product Sales Data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Number of first-time buyer mortgage completions as a proportion of all owner-occupied mortgage completions for house purchase (</a:t>
            </a:r>
            <a:r>
              <a:rPr lang="en-GB" sz="1800" dirty="0" err="1">
                <a:effectLst/>
                <a:latin typeface="Arial" panose="020B0604020202020204" pitchFamily="34" charset="0"/>
                <a:ea typeface="Calibri" panose="020F0502020204030204" pitchFamily="34" charset="0"/>
                <a:cs typeface="Calibri" panose="020F0502020204030204" pitchFamily="34" charset="0"/>
              </a:rPr>
              <a:t>ie</a:t>
            </a:r>
            <a:r>
              <a:rPr lang="en-GB" sz="1800" dirty="0">
                <a:effectLst/>
                <a:latin typeface="Arial" panose="020B0604020202020204" pitchFamily="34" charset="0"/>
                <a:ea typeface="Calibri" panose="020F0502020204030204" pitchFamily="34" charset="0"/>
                <a:cs typeface="Calibri" panose="020F0502020204030204" pitchFamily="34" charset="0"/>
              </a:rPr>
              <a:t> first-time buyers and home-movers). This excludes remortgages, further advances, second charge mortgages and lifetime mortgages. Data available from 2005 Q2.</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304940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Finance and Leasing Association, ONS, UK Finance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Debt to income calculated as consumer credit and mortgage gross debt outstanding as a proportion of nominal household post-tax income. Debt-servicing ratios calculated as interest payments plus principal repayments, as a proportion of nominal household post-tax income. Household income is defined as disposable (post-tax) income adjusted for changes in pension entitlements, which is adjusted to exclude gross operating surplus and the effects of financial intermediation services indirectly measured, and to add back in interest paid. Mortgage interest payments before 2000 are adjusted for the effect of mortgage interest relief at source.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There are uncertainties in the exact level of the aggregate consumer credit DSR, where a plausible range is illustrated in the swathe. This range is constructed using different assumptions regarding the amount of principal that is repaid on credit cards and personal loans, and regarding the calculation of interest payments.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Consumer credit DSR data are available to 2023 Q4, all other data to 2024 Q2.</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212510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Moody’s: Bureau van Dijk, S&amp;P Capital IQ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These data refer to UK private non-financial corporations only.</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ICR projection conservatively assumes full pass-through of the Bank Rate path to the stock of floating and maturing fixed rate corporate debt over 2023 and 2025. Not all firms have submitted end-2023 balance sheets, so the partial coverage beyond 2022 is represented as a dotted line for the debt-at-risk measure.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The aqua line represents the debt-weighted share of UK corporates that simultaneously breach the three thresholds associated with the highest likelihood of firm failure: whether a company’s interest coverage ratio, calculated by dividing its earnings before interest and tax, is below 1.5; whether its liquidity ratio (current ratio) is below 1.1; and whether its return on assets is negative.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Alternative projections of debt at risk within the aqua swathe capture firms that breach any three thresholds within six factors (the three set out in (c), as well as turnover growth less than -5%, leverage growth greater than 5% and leverage less than 1) and breach the thresholds with the highest marginal effects. See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Stressed or in distress? How best to measure corporate vulnerability</a:t>
            </a:r>
            <a:r>
              <a:rPr lang="en-GB" sz="1800" dirty="0">
                <a:effectLst/>
                <a:latin typeface="Arial" panose="020B0604020202020204" pitchFamily="34" charset="0"/>
                <a:ea typeface="Calibri" panose="020F0502020204030204" pitchFamily="34" charset="0"/>
                <a:cs typeface="Calibri" panose="020F0502020204030204" pitchFamily="34" charset="0"/>
              </a:rPr>
              <a:t> for further details.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(e) Previous projections are as published in the June FSR.</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698297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LSEG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total UK PNFC high-yield bonds shown in this chart excludes non-rated and withdrawn bonds.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All UK issued bonds in all currencies converted to sterling.</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31487330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28/11/2024</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28/11/2024</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hyperlink" Target="#chart41a"/><Relationship Id="rId2" Type="http://schemas.openxmlformats.org/officeDocument/2006/relationships/notesSlide" Target="../notesSlides/notesSlide1.xml"/><Relationship Id="rId1" Type="http://schemas.openxmlformats.org/officeDocument/2006/relationships/slideLayout" Target="../slideLayouts/slideLayout30.xml"/><Relationship Id="rId6" Type="http://schemas.openxmlformats.org/officeDocument/2006/relationships/image" Target="../media/image15.png"/><Relationship Id="rId5" Type="http://schemas.openxmlformats.org/officeDocument/2006/relationships/hyperlink" Target="#chart41c"/><Relationship Id="rId4" Type="http://schemas.openxmlformats.org/officeDocument/2006/relationships/hyperlink" Target="#chart41b"/></Relationships>
</file>

<file path=ppt/slides/_rels/slide3.xml.rels><?xml version="1.0" encoding="UTF-8" standalone="yes"?>
<Relationships xmlns="http://schemas.openxmlformats.org/package/2006/relationships"><Relationship Id="rId3" Type="http://schemas.openxmlformats.org/officeDocument/2006/relationships/hyperlink" Target="#chart42a"/><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 Id="rId6" Type="http://schemas.openxmlformats.org/officeDocument/2006/relationships/hyperlink" Target="#chart42d"/><Relationship Id="rId5" Type="http://schemas.openxmlformats.org/officeDocument/2006/relationships/hyperlink" Target="#chart42c"/><Relationship Id="rId4" Type="http://schemas.openxmlformats.org/officeDocument/2006/relationships/hyperlink" Target="#chart42b"/></Relationships>
</file>

<file path=ppt/slides/_rels/slide4.xml.rels><?xml version="1.0" encoding="UTF-8" standalone="yes"?>
<Relationships xmlns="http://schemas.openxmlformats.org/package/2006/relationships"><Relationship Id="rId3" Type="http://schemas.openxmlformats.org/officeDocument/2006/relationships/hyperlink" Target="#chart43a"/><Relationship Id="rId2" Type="http://schemas.openxmlformats.org/officeDocument/2006/relationships/notesSlide" Target="../notesSlides/notesSlide3.xml"/><Relationship Id="rId1" Type="http://schemas.openxmlformats.org/officeDocument/2006/relationships/slideLayout" Target="../slideLayouts/slideLayout30.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hyperlink" Target="#chart44a"/><Relationship Id="rId2" Type="http://schemas.openxmlformats.org/officeDocument/2006/relationships/notesSlide" Target="../notesSlides/notesSlide4.xml"/><Relationship Id="rId1" Type="http://schemas.openxmlformats.org/officeDocument/2006/relationships/slideLayout" Target="../slideLayouts/slideLayout30.xml"/><Relationship Id="rId6" Type="http://schemas.openxmlformats.org/officeDocument/2006/relationships/image" Target="../media/image18.png"/><Relationship Id="rId5" Type="http://schemas.openxmlformats.org/officeDocument/2006/relationships/hyperlink" Target="#chart44c"/><Relationship Id="rId4" Type="http://schemas.openxmlformats.org/officeDocument/2006/relationships/hyperlink" Target="#chart44b"/></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chart45a"/><Relationship Id="rId7" Type="http://schemas.openxmlformats.org/officeDocument/2006/relationships/hyperlink" Target="#chart45e"/><Relationship Id="rId2" Type="http://schemas.openxmlformats.org/officeDocument/2006/relationships/notesSlide" Target="../notesSlides/notesSlide5.xml"/><Relationship Id="rId1" Type="http://schemas.openxmlformats.org/officeDocument/2006/relationships/slideLayout" Target="../slideLayouts/slideLayout30.xml"/><Relationship Id="rId6" Type="http://schemas.openxmlformats.org/officeDocument/2006/relationships/hyperlink" Target="#chart45d"/><Relationship Id="rId5" Type="http://schemas.openxmlformats.org/officeDocument/2006/relationships/hyperlink" Target="#chart45c"/><Relationship Id="rId4" Type="http://schemas.openxmlformats.org/officeDocument/2006/relationships/hyperlink" Target="#chart45b"/></Relationships>
</file>

<file path=ppt/slides/_rels/slide7.xml.rels><?xml version="1.0" encoding="UTF-8" standalone="yes"?>
<Relationships xmlns="http://schemas.openxmlformats.org/package/2006/relationships"><Relationship Id="rId3" Type="http://schemas.openxmlformats.org/officeDocument/2006/relationships/hyperlink" Target="#chart46a"/><Relationship Id="rId2" Type="http://schemas.openxmlformats.org/officeDocument/2006/relationships/notesSlide" Target="../notesSlides/notesSlide6.xml"/><Relationship Id="rId1" Type="http://schemas.openxmlformats.org/officeDocument/2006/relationships/slideLayout" Target="../slideLayouts/slideLayout30.xml"/><Relationship Id="rId5" Type="http://schemas.openxmlformats.org/officeDocument/2006/relationships/image" Target="../media/image20.png"/><Relationship Id="rId4" Type="http://schemas.openxmlformats.org/officeDocument/2006/relationships/hyperlink" Target="#chart46b"/></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199" y="1752600"/>
            <a:ext cx="7270956" cy="4028768"/>
          </a:xfrm>
        </p:spPr>
        <p:txBody>
          <a:bodyPr/>
          <a:lstStyle/>
          <a:p>
            <a:r>
              <a:rPr lang="en-GB" dirty="0"/>
              <a:t>Financial Stability Report</a:t>
            </a:r>
            <a:br>
              <a:rPr lang="en-GB" dirty="0"/>
            </a:br>
            <a:r>
              <a:rPr lang="en-GB" dirty="0"/>
              <a:t>November 2024</a:t>
            </a:r>
          </a:p>
          <a:p>
            <a:r>
              <a:rPr lang="en-GB" dirty="0"/>
              <a:t>4: UK household and corporate vulnerabilities</a:t>
            </a:r>
          </a:p>
          <a:p>
            <a:endParaRPr lang="en-GB" dirty="0"/>
          </a:p>
          <a:p>
            <a:endParaRPr lang="en-GB" dirty="0"/>
          </a:p>
          <a:p>
            <a:endParaRPr lang="en-GB" dirty="0"/>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57200" y="1065213"/>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pPr>
            <a:br>
              <a:rPr lang="en-GB" dirty="0"/>
            </a:br>
            <a:br>
              <a:rPr lang="en-GB" sz="2400" dirty="0"/>
            </a:br>
            <a:r>
              <a:rPr lang="en-GB" sz="2400" dirty="0"/>
              <a:t>Chart 4.1: The proportion of households with the highest mortgage repayments relative to their incomes is projected to stay broadly flat from end-2024 to end-2026</a:t>
            </a:r>
          </a:p>
          <a:p>
            <a:pPr marL="28575" marR="25400" indent="208915">
              <a:lnSpc>
                <a:spcPct val="125000"/>
              </a:lnSpc>
            </a:pPr>
            <a:r>
              <a:rPr lang="en-GB" sz="2000" b="0" dirty="0"/>
              <a:t>The share of households with high COLA-DSRs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 (</a:t>
            </a:r>
            <a:r>
              <a:rPr lang="en-GB" sz="2000" b="0" baseline="30000" dirty="0">
                <a:hlinkClick r:id="rId4" action="ppaction://hlinkfile">
                  <a:extLst>
                    <a:ext uri="{A12FA001-AC4F-418D-AE19-62706E023703}">
                      <ahyp:hlinkClr xmlns:ahyp="http://schemas.microsoft.com/office/drawing/2018/hyperlinkcolor" val="tx"/>
                    </a:ext>
                  </a:extLst>
                </a:hlinkClick>
              </a:rPr>
              <a:t>b</a:t>
            </a:r>
            <a:r>
              <a:rPr lang="en-GB" sz="2000" b="0" baseline="30000" dirty="0"/>
              <a:t>) (</a:t>
            </a:r>
            <a:r>
              <a:rPr lang="en-GB" sz="2000" b="0" baseline="30000" dirty="0">
                <a:hlinkClick r:id="rId5" action="ppaction://hlinkfile">
                  <a:extLst>
                    <a:ext uri="{A12FA001-AC4F-418D-AE19-62706E023703}">
                      <ahyp:hlinkClr xmlns:ahyp="http://schemas.microsoft.com/office/drawing/2018/hyperlinkcolor" val="tx"/>
                    </a:ext>
                  </a:extLst>
                </a:hlinkClick>
              </a:rPr>
              <a:t>c</a:t>
            </a:r>
            <a:r>
              <a:rPr lang="en-GB" sz="2000" b="0" baseline="30000" dirty="0"/>
              <a:t>)</a:t>
            </a:r>
          </a:p>
          <a:p>
            <a:pPr marL="28575" marR="25400" indent="208915">
              <a:lnSpc>
                <a:spcPct val="125000"/>
              </a:lnSpc>
            </a:pPr>
            <a:br>
              <a:rPr lang="en-GB" sz="2400" dirty="0"/>
            </a:b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4" name="Picture 3" descr="A graph with a line and numbers&#10;&#10;Description automatically generated with medium confidence">
            <a:extLst>
              <a:ext uri="{FF2B5EF4-FFF2-40B4-BE49-F238E27FC236}">
                <a16:creationId xmlns:a16="http://schemas.microsoft.com/office/drawing/2014/main" id="{8834FE68-D6CF-2DB9-C37C-D9ED8786643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3318" y="2100214"/>
            <a:ext cx="10375566" cy="4103939"/>
          </a:xfrm>
          <a:prstGeom prst="rect">
            <a:avLst/>
          </a:prstGeom>
        </p:spPr>
      </p:pic>
    </p:spTree>
    <p:extLst>
      <p:ext uri="{BB962C8B-B14F-4D97-AF65-F5344CB8AC3E}">
        <p14:creationId xmlns:p14="http://schemas.microsoft.com/office/powerpoint/2010/main" val="42193398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57200" y="1049171"/>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pPr>
            <a:br>
              <a:rPr lang="en-GB" dirty="0"/>
            </a:br>
            <a:br>
              <a:rPr lang="en-GB" sz="2400" dirty="0"/>
            </a:br>
            <a:r>
              <a:rPr lang="en-GB" sz="2400" dirty="0"/>
              <a:t>Chart 4.2: Around half of mortgages are expected to see payment increases by 2027 Q4</a:t>
            </a:r>
          </a:p>
          <a:p>
            <a:pPr marL="28575" marR="25400" indent="208915">
              <a:lnSpc>
                <a:spcPct val="125000"/>
              </a:lnSpc>
            </a:pPr>
            <a:r>
              <a:rPr lang="en-GB" sz="2000" b="0" dirty="0"/>
              <a:t>Proportion of owner-occupier mortgages by estimated change in monthly mortgage costs, from December 2024 to 2027 Q4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 (</a:t>
            </a:r>
            <a:r>
              <a:rPr lang="en-GB" sz="2000" b="0" baseline="30000" dirty="0">
                <a:hlinkClick r:id="rId4" action="ppaction://hlinkfile">
                  <a:extLst>
                    <a:ext uri="{A12FA001-AC4F-418D-AE19-62706E023703}">
                      <ahyp:hlinkClr xmlns:ahyp="http://schemas.microsoft.com/office/drawing/2018/hyperlinkcolor" val="tx"/>
                    </a:ext>
                  </a:extLst>
                </a:hlinkClick>
              </a:rPr>
              <a:t>b</a:t>
            </a:r>
            <a:r>
              <a:rPr lang="en-GB" sz="2000" b="0" baseline="30000" dirty="0"/>
              <a:t>) (</a:t>
            </a:r>
            <a:r>
              <a:rPr lang="en-GB" sz="2000" b="0" baseline="30000" dirty="0">
                <a:hlinkClick r:id="rId5" action="ppaction://hlinkfile">
                  <a:extLst>
                    <a:ext uri="{A12FA001-AC4F-418D-AE19-62706E023703}">
                      <ahyp:hlinkClr xmlns:ahyp="http://schemas.microsoft.com/office/drawing/2018/hyperlinkcolor" val="tx"/>
                    </a:ext>
                  </a:extLst>
                </a:hlinkClick>
              </a:rPr>
              <a:t>c</a:t>
            </a:r>
            <a:r>
              <a:rPr lang="en-GB" sz="2000" b="0" baseline="30000" dirty="0"/>
              <a:t>) (</a:t>
            </a:r>
            <a:r>
              <a:rPr lang="en-GB" sz="2000" b="0" baseline="30000" dirty="0">
                <a:hlinkClick r:id="rId6" action="ppaction://hlinkfile">
                  <a:extLst>
                    <a:ext uri="{A12FA001-AC4F-418D-AE19-62706E023703}">
                      <ahyp:hlinkClr xmlns:ahyp="http://schemas.microsoft.com/office/drawing/2018/hyperlinkcolor" val="tx"/>
                    </a:ext>
                  </a:extLst>
                </a:hlinkClick>
              </a:rPr>
              <a:t>d</a:t>
            </a:r>
            <a:r>
              <a:rPr lang="en-GB" sz="2000" b="0" baseline="30000" dirty="0"/>
              <a:t>)</a:t>
            </a:r>
          </a:p>
          <a:p>
            <a:pPr marL="28575" marR="25400" indent="208915">
              <a:lnSpc>
                <a:spcPct val="125000"/>
              </a:lnSpc>
              <a:spcAft>
                <a:spcPts val="0"/>
              </a:spcAft>
            </a:pPr>
            <a:endParaRPr lang="en-GB" sz="2400" dirty="0"/>
          </a:p>
          <a:p>
            <a:pPr marL="28575" marR="25400" indent="208915">
              <a:lnSpc>
                <a:spcPct val="125000"/>
              </a:lnSpc>
              <a:spcAft>
                <a:spcPts val="0"/>
              </a:spcAft>
            </a:pP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2" name="Picture 1" descr="A screen shot of text&#10;&#10;Description automatically generated">
            <a:extLst>
              <a:ext uri="{FF2B5EF4-FFF2-40B4-BE49-F238E27FC236}">
                <a16:creationId xmlns:a16="http://schemas.microsoft.com/office/drawing/2014/main" id="{A21B234C-4641-A428-0E8D-2F6B93BC9AF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7907" y="2114866"/>
            <a:ext cx="10351292" cy="4226940"/>
          </a:xfrm>
          <a:prstGeom prst="rect">
            <a:avLst/>
          </a:prstGeom>
        </p:spPr>
      </p:pic>
    </p:spTree>
    <p:extLst>
      <p:ext uri="{BB962C8B-B14F-4D97-AF65-F5344CB8AC3E}">
        <p14:creationId xmlns:p14="http://schemas.microsoft.com/office/powerpoint/2010/main" val="1041129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57200" y="1049171"/>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pPr>
            <a:br>
              <a:rPr lang="en-GB" dirty="0"/>
            </a:br>
            <a:br>
              <a:rPr lang="en-GB" sz="2400" dirty="0"/>
            </a:br>
            <a:r>
              <a:rPr lang="en-GB" sz="2400" dirty="0"/>
              <a:t>Chart 4.3: The share of new mortgages extended to first-time buyers is near its highest point since at least 2005</a:t>
            </a:r>
          </a:p>
          <a:p>
            <a:pPr marL="28575" marR="25400" indent="208915">
              <a:lnSpc>
                <a:spcPct val="125000"/>
              </a:lnSpc>
            </a:pPr>
            <a:r>
              <a:rPr lang="en-GB" sz="2000" b="0" dirty="0"/>
              <a:t>First-time buyer mortgages as a share of all mortgages for house purchase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a:t>
            </a:r>
          </a:p>
          <a:p>
            <a:pPr marL="28575" marR="25400" indent="208915">
              <a:lnSpc>
                <a:spcPct val="125000"/>
              </a:lnSpc>
              <a:spcAft>
                <a:spcPts val="0"/>
              </a:spcAft>
            </a:pPr>
            <a:endParaRPr lang="en-GB" sz="2400" dirty="0"/>
          </a:p>
          <a:p>
            <a:pPr marL="28575" marR="25400" indent="208915">
              <a:lnSpc>
                <a:spcPct val="125000"/>
              </a:lnSpc>
              <a:spcAft>
                <a:spcPts val="0"/>
              </a:spcAft>
            </a:pP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2" name="Picture 1" descr="A graph of a graph&#10;&#10;Description automatically generated with medium confidence">
            <a:extLst>
              <a:ext uri="{FF2B5EF4-FFF2-40B4-BE49-F238E27FC236}">
                <a16:creationId xmlns:a16="http://schemas.microsoft.com/office/drawing/2014/main" id="{7CAB7063-2C2B-E01B-3D97-AF07D6DAD4B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952" y="2244651"/>
            <a:ext cx="11174095" cy="3723529"/>
          </a:xfrm>
          <a:prstGeom prst="rect">
            <a:avLst/>
          </a:prstGeom>
        </p:spPr>
      </p:pic>
    </p:spTree>
    <p:extLst>
      <p:ext uri="{BB962C8B-B14F-4D97-AF65-F5344CB8AC3E}">
        <p14:creationId xmlns:p14="http://schemas.microsoft.com/office/powerpoint/2010/main" val="4138572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57199" y="1148045"/>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pPr>
            <a:br>
              <a:rPr lang="en-GB" dirty="0"/>
            </a:br>
            <a:br>
              <a:rPr lang="en-GB" dirty="0"/>
            </a:br>
            <a:r>
              <a:rPr lang="en-GB" sz="2400" dirty="0"/>
              <a:t>Chart 4.4: Consumer credit balances are significantly smaller than mortgage balances and a similar share of debt repayments</a:t>
            </a:r>
          </a:p>
          <a:p>
            <a:pPr marL="28575" marR="25400" indent="208915">
              <a:lnSpc>
                <a:spcPct val="125000"/>
              </a:lnSpc>
            </a:pPr>
            <a:r>
              <a:rPr lang="en-GB" sz="2000" b="0" dirty="0"/>
              <a:t>Outstanding consumer credit and mortgage balances as a share of income (left panel) and consumer credit and mortgage DSRs (right panel)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 (</a:t>
            </a:r>
            <a:r>
              <a:rPr lang="en-GB" sz="2000" b="0" baseline="30000" dirty="0">
                <a:hlinkClick r:id="rId4" action="ppaction://hlinkfile">
                  <a:extLst>
                    <a:ext uri="{A12FA001-AC4F-418D-AE19-62706E023703}">
                      <ahyp:hlinkClr xmlns:ahyp="http://schemas.microsoft.com/office/drawing/2018/hyperlinkcolor" val="tx"/>
                    </a:ext>
                  </a:extLst>
                </a:hlinkClick>
              </a:rPr>
              <a:t>b</a:t>
            </a:r>
            <a:r>
              <a:rPr lang="en-GB" sz="2000" b="0" baseline="30000" dirty="0"/>
              <a:t>) (</a:t>
            </a:r>
            <a:r>
              <a:rPr lang="en-GB" sz="2000" b="0" baseline="30000" dirty="0">
                <a:hlinkClick r:id="rId5" action="ppaction://hlinkfile">
                  <a:extLst>
                    <a:ext uri="{A12FA001-AC4F-418D-AE19-62706E023703}">
                      <ahyp:hlinkClr xmlns:ahyp="http://schemas.microsoft.com/office/drawing/2018/hyperlinkcolor" val="tx"/>
                    </a:ext>
                  </a:extLst>
                </a:hlinkClick>
              </a:rPr>
              <a:t>c</a:t>
            </a:r>
            <a:r>
              <a:rPr lang="en-GB" sz="2000" b="0" baseline="30000" dirty="0"/>
              <a:t>)</a:t>
            </a:r>
          </a:p>
          <a:p>
            <a:pPr marL="28575" marR="25400" indent="208915">
              <a:lnSpc>
                <a:spcPct val="125000"/>
              </a:lnSpc>
              <a:spcAft>
                <a:spcPts val="0"/>
              </a:spcAft>
            </a:pPr>
            <a:endParaRPr lang="en-GB" sz="2000" b="0" baseline="30000" dirty="0"/>
          </a:p>
          <a:p>
            <a:pPr marL="28575" marR="25400" indent="208915">
              <a:lnSpc>
                <a:spcPct val="125000"/>
              </a:lnSpc>
              <a:spcAft>
                <a:spcPts val="0"/>
              </a:spcAft>
            </a:pPr>
            <a:endParaRPr lang="en-GB" sz="2400" dirty="0"/>
          </a:p>
          <a:p>
            <a:pPr marL="28575" marR="25400" indent="208915">
              <a:lnSpc>
                <a:spcPct val="125000"/>
              </a:lnSpc>
              <a:spcAft>
                <a:spcPts val="0"/>
              </a:spcAft>
            </a:pP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4" name="Picture 3" descr="A screenshot of a graph&#10;&#10;Description automatically generated">
            <a:extLst>
              <a:ext uri="{FF2B5EF4-FFF2-40B4-BE49-F238E27FC236}">
                <a16:creationId xmlns:a16="http://schemas.microsoft.com/office/drawing/2014/main" id="{5A27A210-0A8A-E00C-9DB0-AF28E5BBB0A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1098" y="2134137"/>
            <a:ext cx="10809802" cy="4296160"/>
          </a:xfrm>
          <a:prstGeom prst="rect">
            <a:avLst/>
          </a:prstGeom>
        </p:spPr>
      </p:pic>
    </p:spTree>
    <p:extLst>
      <p:ext uri="{BB962C8B-B14F-4D97-AF65-F5344CB8AC3E}">
        <p14:creationId xmlns:p14="http://schemas.microsoft.com/office/powerpoint/2010/main" val="743372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57200" y="1021261"/>
            <a:ext cx="11277600" cy="91281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pPr>
            <a:br>
              <a:rPr lang="en-GB" dirty="0"/>
            </a:br>
            <a:br>
              <a:rPr lang="en-GB" dirty="0"/>
            </a:br>
            <a:r>
              <a:rPr lang="en-GB" sz="2400" dirty="0"/>
              <a:t>Chart 4.5: Measures of corporate vulnerability are well below past peaks and are expected to remain low</a:t>
            </a:r>
          </a:p>
          <a:p>
            <a:pPr marL="28575" marR="25400" indent="208915">
              <a:lnSpc>
                <a:spcPct val="125000"/>
              </a:lnSpc>
            </a:pPr>
            <a:r>
              <a:rPr lang="en-GB" sz="2000" b="0" dirty="0"/>
              <a:t>Debt-weighted share of UK corporates with ICRs below 2.5 and share of UK corporates at higher risk of default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 (</a:t>
            </a:r>
            <a:r>
              <a:rPr lang="en-GB" sz="2000" b="0" baseline="30000" dirty="0">
                <a:hlinkClick r:id="rId4" action="ppaction://hlinkfile">
                  <a:extLst>
                    <a:ext uri="{A12FA001-AC4F-418D-AE19-62706E023703}">
                      <ahyp:hlinkClr xmlns:ahyp="http://schemas.microsoft.com/office/drawing/2018/hyperlinkcolor" val="tx"/>
                    </a:ext>
                  </a:extLst>
                </a:hlinkClick>
              </a:rPr>
              <a:t>b</a:t>
            </a:r>
            <a:r>
              <a:rPr lang="en-GB" sz="2000" b="0" baseline="30000" dirty="0"/>
              <a:t>) (</a:t>
            </a:r>
            <a:r>
              <a:rPr lang="en-GB" sz="2000" b="0" baseline="30000" dirty="0">
                <a:hlinkClick r:id="rId5" action="ppaction://hlinkfile">
                  <a:extLst>
                    <a:ext uri="{A12FA001-AC4F-418D-AE19-62706E023703}">
                      <ahyp:hlinkClr xmlns:ahyp="http://schemas.microsoft.com/office/drawing/2018/hyperlinkcolor" val="tx"/>
                    </a:ext>
                  </a:extLst>
                </a:hlinkClick>
              </a:rPr>
              <a:t>c</a:t>
            </a:r>
            <a:r>
              <a:rPr lang="en-GB" sz="2000" b="0" baseline="30000" dirty="0"/>
              <a:t>) (</a:t>
            </a:r>
            <a:r>
              <a:rPr lang="en-GB" sz="2000" b="0" baseline="30000" dirty="0">
                <a:hlinkClick r:id="rId6" action="ppaction://hlinkfile">
                  <a:extLst>
                    <a:ext uri="{A12FA001-AC4F-418D-AE19-62706E023703}">
                      <ahyp:hlinkClr xmlns:ahyp="http://schemas.microsoft.com/office/drawing/2018/hyperlinkcolor" val="tx"/>
                    </a:ext>
                  </a:extLst>
                </a:hlinkClick>
              </a:rPr>
              <a:t>d</a:t>
            </a:r>
            <a:r>
              <a:rPr lang="en-GB" sz="2000" b="0" baseline="30000" dirty="0"/>
              <a:t>) (</a:t>
            </a:r>
            <a:r>
              <a:rPr lang="en-GB" sz="2000" b="0" baseline="30000" dirty="0">
                <a:hlinkClick r:id="rId7" action="ppaction://hlinkfile">
                  <a:extLst>
                    <a:ext uri="{A12FA001-AC4F-418D-AE19-62706E023703}">
                      <ahyp:hlinkClr xmlns:ahyp="http://schemas.microsoft.com/office/drawing/2018/hyperlinkcolor" val="tx"/>
                    </a:ext>
                  </a:extLst>
                </a:hlinkClick>
              </a:rPr>
              <a:t>e</a:t>
            </a:r>
            <a:r>
              <a:rPr lang="en-GB" sz="2000" b="0" baseline="30000" dirty="0"/>
              <a:t>)</a:t>
            </a:r>
          </a:p>
          <a:p>
            <a:pPr marL="28575" marR="25400" indent="208915">
              <a:lnSpc>
                <a:spcPct val="125000"/>
              </a:lnSpc>
              <a:spcAft>
                <a:spcPts val="0"/>
              </a:spcAft>
            </a:pPr>
            <a:endParaRPr lang="en-GB" sz="2400" dirty="0"/>
          </a:p>
          <a:p>
            <a:pPr marL="28575" marR="25400" indent="208915">
              <a:lnSpc>
                <a:spcPct val="125000"/>
              </a:lnSpc>
              <a:spcAft>
                <a:spcPts val="0"/>
              </a:spcAft>
            </a:pP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2" name="Picture 1" descr="A graph with a line and a line&#10;&#10;Description automatically generated with medium confidence">
            <a:extLst>
              <a:ext uri="{FF2B5EF4-FFF2-40B4-BE49-F238E27FC236}">
                <a16:creationId xmlns:a16="http://schemas.microsoft.com/office/drawing/2014/main" id="{2169BB92-941A-148D-1686-EDF5FB1D535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3847" y="2145296"/>
            <a:ext cx="10984306" cy="3966746"/>
          </a:xfrm>
          <a:prstGeom prst="rect">
            <a:avLst/>
          </a:prstGeom>
        </p:spPr>
      </p:pic>
    </p:spTree>
    <p:extLst>
      <p:ext uri="{BB962C8B-B14F-4D97-AF65-F5344CB8AC3E}">
        <p14:creationId xmlns:p14="http://schemas.microsoft.com/office/powerpoint/2010/main" val="1520222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8CE7C74B-7C4C-427C-028E-4E95812D9114}"/>
              </a:ext>
            </a:extLst>
          </p:cNvPr>
          <p:cNvSpPr txBox="1">
            <a:spLocks/>
          </p:cNvSpPr>
          <p:nvPr/>
        </p:nvSpPr>
        <p:spPr>
          <a:xfrm>
            <a:off x="441157" y="1434216"/>
            <a:ext cx="11590421" cy="907931"/>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a:lstStyle>
          <a:p>
            <a:pPr marL="28575" marR="25400" indent="208915">
              <a:lnSpc>
                <a:spcPct val="125000"/>
              </a:lnSpc>
            </a:pPr>
            <a:br>
              <a:rPr lang="en-GB" dirty="0"/>
            </a:br>
            <a:br>
              <a:rPr lang="en-GB" dirty="0"/>
            </a:br>
            <a:r>
              <a:rPr lang="en-GB" sz="2400" dirty="0"/>
              <a:t>Chart 4.6: A large proportion of higher-risk market-based debt used by UK firms is due to be refinanced in the coming years, but market issuance has continued to be strong</a:t>
            </a:r>
          </a:p>
          <a:p>
            <a:pPr marL="28575" marR="25400" indent="208915">
              <a:lnSpc>
                <a:spcPct val="125000"/>
              </a:lnSpc>
            </a:pPr>
            <a:r>
              <a:rPr lang="en-GB" sz="2000" b="0" dirty="0"/>
              <a:t>Stock of debt maturing within one or two years (four-quarter rolling average) and quarterly issuance in UK high-yield markets, as a percentage of the outstanding stock of high-yield bonds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 (</a:t>
            </a:r>
            <a:r>
              <a:rPr lang="en-GB" sz="2000" b="0" baseline="30000" dirty="0">
                <a:hlinkClick r:id="rId4" action="ppaction://hlinkfile">
                  <a:extLst>
                    <a:ext uri="{A12FA001-AC4F-418D-AE19-62706E023703}">
                      <ahyp:hlinkClr xmlns:ahyp="http://schemas.microsoft.com/office/drawing/2018/hyperlinkcolor" val="tx"/>
                    </a:ext>
                  </a:extLst>
                </a:hlinkClick>
              </a:rPr>
              <a:t>b</a:t>
            </a:r>
            <a:r>
              <a:rPr lang="en-GB" sz="2000" b="0" baseline="30000" dirty="0"/>
              <a:t>)</a:t>
            </a:r>
          </a:p>
          <a:p>
            <a:pPr marL="28575" marR="25400" indent="208915">
              <a:lnSpc>
                <a:spcPct val="125000"/>
              </a:lnSpc>
              <a:spcAft>
                <a:spcPts val="0"/>
              </a:spcAft>
            </a:pPr>
            <a:endParaRPr lang="en-GB" sz="2400" dirty="0"/>
          </a:p>
          <a:p>
            <a:pPr marL="28575" marR="25400" indent="208915">
              <a:lnSpc>
                <a:spcPct val="125000"/>
              </a:lnSpc>
              <a:spcAft>
                <a:spcPts val="0"/>
              </a:spcAft>
            </a:pPr>
            <a:br>
              <a:rPr lang="en-GB" sz="1800" dirty="0">
                <a:solidFill>
                  <a:srgbClr val="FFFFFF"/>
                </a:solidFill>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4" name="Picture 3" descr="A graph with numbers and lines&#10;&#10;Description automatically generated">
            <a:extLst>
              <a:ext uri="{FF2B5EF4-FFF2-40B4-BE49-F238E27FC236}">
                <a16:creationId xmlns:a16="http://schemas.microsoft.com/office/drawing/2014/main" id="{A41B671E-4179-6345-30DB-0945C796289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000" y="2841027"/>
            <a:ext cx="10224120" cy="3720194"/>
          </a:xfrm>
          <a:prstGeom prst="rect">
            <a:avLst/>
          </a:prstGeom>
        </p:spPr>
      </p:pic>
    </p:spTree>
    <p:extLst>
      <p:ext uri="{BB962C8B-B14F-4D97-AF65-F5344CB8AC3E}">
        <p14:creationId xmlns:p14="http://schemas.microsoft.com/office/powerpoint/2010/main" val="1998672400"/>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1100</TotalTime>
  <Words>1293</Words>
  <Application>Microsoft Office PowerPoint</Application>
  <PresentationFormat>Widescreen</PresentationFormat>
  <Paragraphs>40</Paragraphs>
  <Slides>7</Slides>
  <Notes>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vt:i4>
      </vt:variant>
    </vt:vector>
  </HeadingPairs>
  <TitlesOfParts>
    <vt:vector size="12" baseType="lpstr">
      <vt:lpstr>Arial</vt:lpstr>
      <vt:lpstr>Calibri</vt:lpstr>
      <vt:lpstr>Century Gothic</vt:lpstr>
      <vt:lpstr>Bank LINKS Template</vt:lpstr>
      <vt:lpstr>1_Bank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Horton, Rebecca</cp:lastModifiedBy>
  <cp:revision>259</cp:revision>
  <dcterms:created xsi:type="dcterms:W3CDTF">2019-04-05T13:20:41Z</dcterms:created>
  <dcterms:modified xsi:type="dcterms:W3CDTF">2024-11-28T14:35:14Z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y fmtid="{D5CDD505-2E9C-101B-9397-08002B2CF9AE}" pid="7" name="MSIP_Label_7020817f-35a1-46f5-8886-e0d7225f8c08_Enabled">
    <vt:lpwstr>true</vt:lpwstr>
  </property>
  <property fmtid="{D5CDD505-2E9C-101B-9397-08002B2CF9AE}" pid="8" name="MSIP_Label_7020817f-35a1-46f5-8886-e0d7225f8c08_SetDate">
    <vt:lpwstr>2024-06-18T10:38:22Z</vt:lpwstr>
  </property>
  <property fmtid="{D5CDD505-2E9C-101B-9397-08002B2CF9AE}" pid="9" name="MSIP_Label_7020817f-35a1-46f5-8886-e0d7225f8c08_Method">
    <vt:lpwstr>Privileged</vt:lpwstr>
  </property>
  <property fmtid="{D5CDD505-2E9C-101B-9397-08002B2CF9AE}" pid="10" name="MSIP_Label_7020817f-35a1-46f5-8886-e0d7225f8c08_Name">
    <vt:lpwstr>Red_MarketSensitive</vt:lpwstr>
  </property>
  <property fmtid="{D5CDD505-2E9C-101B-9397-08002B2CF9AE}" pid="11" name="MSIP_Label_7020817f-35a1-46f5-8886-e0d7225f8c08_SiteId">
    <vt:lpwstr>4b845bdd-4872-4d8c-8b5e-077db08774cc</vt:lpwstr>
  </property>
  <property fmtid="{D5CDD505-2E9C-101B-9397-08002B2CF9AE}" pid="12" name="MSIP_Label_7020817f-35a1-46f5-8886-e0d7225f8c08_ActionId">
    <vt:lpwstr>674f1a93-9d75-402e-8576-2c7c06e122d7</vt:lpwstr>
  </property>
  <property fmtid="{D5CDD505-2E9C-101B-9397-08002B2CF9AE}" pid="13" name="MSIP_Label_7020817f-35a1-46f5-8886-e0d7225f8c08_ContentBits">
    <vt:lpwstr>5</vt:lpwstr>
  </property>
</Properties>
</file>