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8"/>
  </p:notesMasterIdLst>
  <p:sldIdLst>
    <p:sldId id="367" r:id="rId3"/>
    <p:sldId id="370" r:id="rId4"/>
    <p:sldId id="371" r:id="rId5"/>
    <p:sldId id="372" r:id="rId6"/>
    <p:sldId id="37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6" d="100"/>
          <a:sy n="56" d="100"/>
        </p:scale>
        <p:origin x="1052" y="4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Stress Test Data Framework (STDF), PRA regulatory returns, published accounts, Bank analysis and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CET1 capital ratio is defined as CET1 capital expressed as a percentage of the total risk exposure amount (RWAs), where CET1 capital and RWAs are determined in accordance with the CRR.</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difference in hurdle rates between the two scenarios is due to the difference in the IFRS9 hurdle rate adjustment, and the impact of Pillar 2A changes over the stress period. </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STDF, Bank analysis and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554191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STDF, Bank analysis and calculations.</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328414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STDF, Bank analysis and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Loan margin is calculated as net interest income divided by total lending. Loan margins in this chart are calculated across all currencies. Net interest income is interest income minus interest expense.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Figures between 2000 and 2019 exclude Virgin Money UK, and figures before 2006 exclude Standard Chartered.</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6371943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28/11/2024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28/11/2024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November 2024</a:t>
            </a:r>
          </a:p>
          <a:p>
            <a:r>
              <a:rPr lang="en-GB"/>
              <a:t>6. In </a:t>
            </a:r>
            <a:r>
              <a:rPr lang="en-GB" dirty="0"/>
              <a:t>focus – The results of the 2024 desk-based stress test of the UK banking system</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182880"/>
            <a:ext cx="11405936" cy="3721768"/>
          </a:xfrm>
        </p:spPr>
        <p:txBody>
          <a:bodyPr/>
          <a:lstStyle/>
          <a:p>
            <a:br>
              <a:rPr lang="en-GB" dirty="0"/>
            </a:br>
            <a:br>
              <a:rPr lang="en-GB" dirty="0"/>
            </a:br>
            <a:r>
              <a:rPr lang="en-GB" dirty="0"/>
              <a:t>Chart 6.1: The UK banking system starts the stress test with a strong aggregate capital position, which remains well above the aggregate hurdle rate at the low point of both scenarios</a:t>
            </a:r>
            <a:br>
              <a:rPr lang="en-GB" dirty="0"/>
            </a:br>
            <a:r>
              <a:rPr lang="en-GB" sz="2400" b="0" dirty="0"/>
              <a:t>Aggregate CET1 capital ratio and impact of the 2024 desk-based stress test scenarios </a:t>
            </a:r>
            <a:r>
              <a:rPr lang="en-GB" sz="2400" b="0" baseline="30000" dirty="0"/>
              <a:t>(a) (b)</a:t>
            </a:r>
            <a:br>
              <a:rPr lang="en-GB" sz="2400" dirty="0"/>
            </a:br>
            <a:br>
              <a:rPr lang="en-GB" sz="2400" baseline="30000" dirty="0"/>
            </a:br>
            <a:br>
              <a:rPr lang="en-GB" dirty="0"/>
            </a:br>
            <a:br>
              <a:rPr lang="en-GB" dirty="0"/>
            </a:br>
            <a:endParaRPr lang="en-GB" dirty="0"/>
          </a:p>
        </p:txBody>
      </p:sp>
      <p:pic>
        <p:nvPicPr>
          <p:cNvPr id="3" name="Picture 2">
            <a:extLst>
              <a:ext uri="{FF2B5EF4-FFF2-40B4-BE49-F238E27FC236}">
                <a16:creationId xmlns:a16="http://schemas.microsoft.com/office/drawing/2014/main" id="{79DEBF40-E2EB-2AC2-B75D-4FA31B577AA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840230" y="2349952"/>
            <a:ext cx="8126730" cy="4382036"/>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0"/>
            <a:ext cx="11405936" cy="3721768"/>
          </a:xfrm>
        </p:spPr>
        <p:txBody>
          <a:bodyPr/>
          <a:lstStyle/>
          <a:p>
            <a:pPr marL="28575" marR="25400" indent="208915">
              <a:lnSpc>
                <a:spcPct val="125000"/>
              </a:lnSpc>
              <a:spcAft>
                <a:spcPts val="0"/>
              </a:spcAft>
            </a:pPr>
            <a:br>
              <a:rPr lang="en-GB" dirty="0"/>
            </a:br>
            <a:br>
              <a:rPr lang="en-GB" dirty="0"/>
            </a:br>
            <a:r>
              <a:rPr lang="en-GB" sz="2400" dirty="0"/>
              <a:t>Chart 6.2: Banks incur higher credit losses in the supply shock due to the effect of inflation on affordability and profitability and associated higher interest rates</a:t>
            </a:r>
            <a:br>
              <a:rPr lang="en-GB" sz="2400" dirty="0"/>
            </a:br>
            <a:r>
              <a:rPr lang="en-GB" sz="2000" b="0" dirty="0"/>
              <a:t>Total five-year impairment charges in the desk-based stress test scenarios</a:t>
            </a:r>
            <a:br>
              <a:rPr lang="en-GB" sz="2400" dirty="0"/>
            </a:br>
            <a:br>
              <a:rPr lang="en-GB" sz="1800" b="1" dirty="0">
                <a:solidFill>
                  <a:srgbClr val="FFFFFF"/>
                </a:solidFill>
                <a:effectLst/>
                <a:highlight>
                  <a:srgbClr val="12273F"/>
                </a:highlight>
                <a:latin typeface="Arial" panose="020B0604020202020204" pitchFamily="34" charset="0"/>
                <a:ea typeface="Times New Roman" panose="02020603050405020304" pitchFamily="18" charset="0"/>
              </a:rPr>
            </a:br>
            <a:br>
              <a:rPr lang="en-GB" sz="2000" dirty="0"/>
            </a:br>
            <a:br>
              <a:rPr lang="en-GB" sz="2000" baseline="30000" dirty="0"/>
            </a:br>
            <a:br>
              <a:rPr lang="en-GB" dirty="0"/>
            </a:br>
            <a:br>
              <a:rPr lang="en-GB" dirty="0"/>
            </a:br>
            <a:endParaRPr lang="en-GB" dirty="0"/>
          </a:p>
        </p:txBody>
      </p:sp>
      <p:pic>
        <p:nvPicPr>
          <p:cNvPr id="2" name="Picture 1">
            <a:extLst>
              <a:ext uri="{FF2B5EF4-FFF2-40B4-BE49-F238E27FC236}">
                <a16:creationId xmlns:a16="http://schemas.microsoft.com/office/drawing/2014/main" id="{D2D88AF6-B504-25FA-FD3C-FA7E4AF3144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824265" y="2045970"/>
            <a:ext cx="7925525" cy="4585571"/>
          </a:xfrm>
          <a:prstGeom prst="rect">
            <a:avLst/>
          </a:prstGeom>
        </p:spPr>
      </p:pic>
    </p:spTree>
    <p:extLst>
      <p:ext uri="{BB962C8B-B14F-4D97-AF65-F5344CB8AC3E}">
        <p14:creationId xmlns:p14="http://schemas.microsoft.com/office/powerpoint/2010/main" val="476683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619690"/>
            <a:ext cx="11405936" cy="3721768"/>
          </a:xfrm>
        </p:spPr>
        <p:txBody>
          <a:bodyPr/>
          <a:lstStyle/>
          <a:p>
            <a:pPr marL="28575" marR="25400" indent="208915">
              <a:lnSpc>
                <a:spcPct val="125000"/>
              </a:lnSpc>
              <a:spcAft>
                <a:spcPts val="0"/>
              </a:spcAft>
            </a:pPr>
            <a:br>
              <a:rPr lang="en-GB" dirty="0"/>
            </a:br>
            <a:br>
              <a:rPr lang="en-GB" dirty="0"/>
            </a:br>
            <a:r>
              <a:rPr lang="en-GB" sz="2700" dirty="0"/>
              <a:t>Chart 6.3: Sensitivity analysis suggests increasing the size of the UK house price shock would have a non-linear impact on credit losses</a:t>
            </a:r>
            <a:br>
              <a:rPr lang="en-GB" sz="2700" dirty="0"/>
            </a:br>
            <a:r>
              <a:rPr lang="en-GB" sz="2000" b="0" dirty="0"/>
              <a:t>UK mortgage impairments at different house price shocks in the supply shock scenario</a:t>
            </a:r>
            <a:br>
              <a:rPr lang="en-GB" sz="2700" dirty="0"/>
            </a:br>
            <a:br>
              <a:rPr lang="en-GB" sz="1800" b="1" dirty="0">
                <a:solidFill>
                  <a:srgbClr val="FFFFFF"/>
                </a:solidFill>
                <a:effectLst/>
                <a:highlight>
                  <a:srgbClr val="12273F"/>
                </a:highlight>
                <a:latin typeface="Arial" panose="020B0604020202020204" pitchFamily="34" charset="0"/>
                <a:ea typeface="Times New Roman" panose="02020603050405020304" pitchFamily="18" charset="0"/>
              </a:rPr>
            </a:br>
            <a:br>
              <a:rPr lang="en-GB" sz="2000" b="0" dirty="0"/>
            </a:br>
            <a:br>
              <a:rPr lang="en-GB" dirty="0"/>
            </a:br>
            <a:endParaRPr lang="en-GB" dirty="0"/>
          </a:p>
        </p:txBody>
      </p:sp>
      <p:pic>
        <p:nvPicPr>
          <p:cNvPr id="2" name="Picture 1">
            <a:extLst>
              <a:ext uri="{FF2B5EF4-FFF2-40B4-BE49-F238E27FC236}">
                <a16:creationId xmlns:a16="http://schemas.microsoft.com/office/drawing/2014/main" id="{0508C791-365F-9629-1DF4-E2C1BE90ED5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67191" y="1714500"/>
            <a:ext cx="10360437" cy="4757643"/>
          </a:xfrm>
          <a:prstGeom prst="rect">
            <a:avLst/>
          </a:prstGeom>
        </p:spPr>
      </p:pic>
    </p:spTree>
    <p:extLst>
      <p:ext uri="{BB962C8B-B14F-4D97-AF65-F5344CB8AC3E}">
        <p14:creationId xmlns:p14="http://schemas.microsoft.com/office/powerpoint/2010/main" val="1505658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032" y="-573970"/>
            <a:ext cx="11405936" cy="3721768"/>
          </a:xfrm>
        </p:spPr>
        <p:txBody>
          <a:bodyPr/>
          <a:lstStyle/>
          <a:p>
            <a:pPr marL="28575" marR="25400" indent="208915">
              <a:lnSpc>
                <a:spcPct val="125000"/>
              </a:lnSpc>
              <a:spcAft>
                <a:spcPts val="0"/>
              </a:spcAft>
            </a:pPr>
            <a:br>
              <a:rPr lang="en-GB" dirty="0"/>
            </a:br>
            <a:br>
              <a:rPr lang="en-GB" dirty="0"/>
            </a:br>
            <a:br>
              <a:rPr lang="en-GB" dirty="0"/>
            </a:br>
            <a:br>
              <a:rPr lang="en-GB" dirty="0"/>
            </a:br>
            <a:r>
              <a:rPr lang="en-GB" sz="2700" dirty="0"/>
              <a:t>Chart 6.4: Loan margins in the scenarios are sensitive to assumptions around deposit pass-through rates, swap rates and lending spreads</a:t>
            </a:r>
            <a:br>
              <a:rPr lang="en-GB" sz="2700" dirty="0"/>
            </a:br>
            <a:r>
              <a:rPr lang="en-GB" sz="2000" b="0" dirty="0"/>
              <a:t>Loan margin in the desk-based stress test scenarios </a:t>
            </a:r>
            <a:r>
              <a:rPr lang="en-GB" sz="2000" b="0" baseline="30000" dirty="0"/>
              <a:t>(a) (b)</a:t>
            </a:r>
            <a:br>
              <a:rPr lang="en-GB" sz="2700" dirty="0"/>
            </a:br>
            <a:br>
              <a:rPr lang="en-GB" sz="2700" dirty="0"/>
            </a:br>
            <a:br>
              <a:rPr lang="en-GB" sz="2700" dirty="0"/>
            </a:br>
            <a:br>
              <a:rPr lang="en-GB" sz="1800" b="1" dirty="0">
                <a:solidFill>
                  <a:srgbClr val="FFFFFF"/>
                </a:solidFill>
                <a:effectLst/>
                <a:highlight>
                  <a:srgbClr val="12273F"/>
                </a:highlight>
                <a:latin typeface="Arial" panose="020B0604020202020204" pitchFamily="34" charset="0"/>
                <a:ea typeface="Times New Roman" panose="02020603050405020304" pitchFamily="18" charset="0"/>
              </a:rPr>
            </a:br>
            <a:br>
              <a:rPr lang="en-GB" sz="2000" b="0" dirty="0"/>
            </a:br>
            <a:br>
              <a:rPr lang="en-GB" dirty="0"/>
            </a:br>
            <a:endParaRPr lang="en-GB" dirty="0"/>
          </a:p>
        </p:txBody>
      </p:sp>
      <p:pic>
        <p:nvPicPr>
          <p:cNvPr id="3" name="Picture 2">
            <a:extLst>
              <a:ext uri="{FF2B5EF4-FFF2-40B4-BE49-F238E27FC236}">
                <a16:creationId xmlns:a16="http://schemas.microsoft.com/office/drawing/2014/main" id="{975AA27D-922A-B5CA-D07F-A75652D092F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37360" y="1720085"/>
            <a:ext cx="8526780" cy="4890478"/>
          </a:xfrm>
          <a:prstGeom prst="rect">
            <a:avLst/>
          </a:prstGeom>
        </p:spPr>
      </p:pic>
    </p:spTree>
    <p:extLst>
      <p:ext uri="{BB962C8B-B14F-4D97-AF65-F5344CB8AC3E}">
        <p14:creationId xmlns:p14="http://schemas.microsoft.com/office/powerpoint/2010/main" val="4077087973"/>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1077</TotalTime>
  <Words>408</Words>
  <Application>Microsoft Office PowerPoint</Application>
  <PresentationFormat>Widescreen</PresentationFormat>
  <Paragraphs>17</Paragraphs>
  <Slides>5</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5</vt:i4>
      </vt:variant>
    </vt:vector>
  </HeadingPairs>
  <TitlesOfParts>
    <vt:vector size="10" baseType="lpstr">
      <vt:lpstr>Arial</vt:lpstr>
      <vt:lpstr>Calibri</vt:lpstr>
      <vt:lpstr>Century Gothic</vt:lpstr>
      <vt:lpstr>Bank LINKS Template</vt:lpstr>
      <vt:lpstr>1_Bank LINKS Template</vt:lpstr>
      <vt:lpstr>PowerPoint Presentation</vt:lpstr>
      <vt:lpstr>  Chart 6.1: The UK banking system starts the stress test with a strong aggregate capital position, which remains well above the aggregate hurdle rate at the low point of both scenarios Aggregate CET1 capital ratio and impact of the 2024 desk-based stress test scenarios (a) (b)    </vt:lpstr>
      <vt:lpstr>  Chart 6.2: Banks incur higher credit losses in the supply shock due to the effect of inflation on affordability and profitability and associated higher interest rates Total five-year impairment charges in the desk-based stress test scenarios      </vt:lpstr>
      <vt:lpstr>  Chart 6.3: Sensitivity analysis suggests increasing the size of the UK house price shock would have a non-linear impact on credit losses UK mortgage impairments at different house price shocks in the supply shock scenario    </vt:lpstr>
      <vt:lpstr>    Chart 6.4: Loan margins in the scenarios are sensitive to assumptions around deposit pass-through rates, swap rates and lending spreads Loan margin in the desk-based stress test scenarios (a) (b)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260</cp:revision>
  <dcterms:created xsi:type="dcterms:W3CDTF">2019-04-05T13:20:41Z</dcterms:created>
  <dcterms:modified xsi:type="dcterms:W3CDTF">2024-11-28T18:37:35Z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2024-06-18T12:35:43Z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d2758ade-7bd9-4e01-bad7-2c2fc0b71394</vt:lpwstr>
  </property>
  <property fmtid="{D5CDD505-2E9C-101B-9397-08002B2CF9AE}" pid="13" name="MSIP_Label_7020817f-35a1-46f5-8886-e0d7225f8c08_ContentBits">
    <vt:lpwstr>5</vt:lpwstr>
  </property>
</Properties>
</file>