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9"/>
  </p:notesMasterIdLst>
  <p:sldIdLst>
    <p:sldId id="326" r:id="rId2"/>
    <p:sldId id="370" r:id="rId3"/>
    <p:sldId id="316" r:id="rId4"/>
    <p:sldId id="671" r:id="rId5"/>
    <p:sldId id="669" r:id="rId6"/>
    <p:sldId id="684" r:id="rId7"/>
    <p:sldId id="672" r:id="rId8"/>
    <p:sldId id="673" r:id="rId9"/>
    <p:sldId id="683" r:id="rId10"/>
    <p:sldId id="662" r:id="rId11"/>
    <p:sldId id="677" r:id="rId12"/>
    <p:sldId id="678" r:id="rId13"/>
    <p:sldId id="679" r:id="rId14"/>
    <p:sldId id="674" r:id="rId15"/>
    <p:sldId id="681" r:id="rId16"/>
    <p:sldId id="675" r:id="rId17"/>
    <p:sldId id="3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B7FD64-4F5F-05EF-ADA0-DE52E730273E}" name="Mullings, Shantel" initials="MS" userId="S::Shantel.Mullings@bankofengland.co.uk::fa5ee6fc-198d-4950-92ba-046ce3e41374" providerId="AD"/>
  <p188:author id="{0CC7A382-4D2F-F037-0A86-FCD8C73312A9}" name="Mutton, Tom" initials="MT" userId="S::Tom.Mutton@bankofengland.co.uk::4f15a6e8-af8b-48f2-b782-73af0c3c8629" providerId="AD"/>
  <p188:author id="{1C5721DB-EE03-BFD1-C30A-AE3CBF945179}" name="Russell, Danny" initials="RD" userId="S::Danny.Russell@bankofengland.co.uk::e7b31e72-e17e-48a4-aa76-6806c2a9e75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C9CF"/>
    <a:srgbClr val="E7E9EC"/>
    <a:srgbClr val="12273F"/>
    <a:srgbClr val="77E3E4"/>
    <a:srgbClr val="FE015B"/>
    <a:srgbClr val="3CD7D9"/>
    <a:srgbClr val="FF7300"/>
    <a:srgbClr val="9E71FE"/>
    <a:srgbClr val="D4AF37"/>
    <a:srgbClr val="A5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6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538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0E002-B88B-4BB0-BA5A-919501F4FBF2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E53B0-EFB7-4B0E-B012-E676534541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6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E53B0-EFB7-4B0E-B012-E676534541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42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FFB11-555E-4CFF-8DE8-996DEDBBEBF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94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FFB11-555E-4CFF-8DE8-996DEDBBEBF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886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FFB11-555E-4CFF-8DE8-996DEDBBEBF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606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FFB11-555E-4CFF-8DE8-996DEDBBEBF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695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ark Blue Cover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7634288" y="0"/>
            <a:ext cx="4557712" cy="6862763"/>
          </a:xfrm>
          <a:prstGeom prst="rect">
            <a:avLst/>
          </a:prstGeom>
        </p:spPr>
      </p:pic>
      <p:sp>
        <p:nvSpPr>
          <p:cNvPr id="288" name="Text Placeholder 28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5487988"/>
            <a:ext cx="7165974" cy="982800"/>
          </a:xfrm>
          <a:prstGeom prst="rect">
            <a:avLst/>
          </a:prstGeo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Name Surname</a:t>
            </a:r>
          </a:p>
          <a:p>
            <a:pPr lvl="1"/>
            <a:r>
              <a:rPr lang="en-US" dirty="0"/>
              <a:t>Title/Date</a:t>
            </a:r>
            <a:endParaRPr lang="en-GB" dirty="0"/>
          </a:p>
        </p:txBody>
      </p:sp>
      <p:sp>
        <p:nvSpPr>
          <p:cNvPr id="66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199" y="1752600"/>
            <a:ext cx="7165975" cy="3735387"/>
          </a:xfrm>
          <a:prstGeom prst="rect">
            <a:avLst/>
          </a:prstGeo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0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(Century Gothic 40pt)</a:t>
            </a:r>
          </a:p>
          <a:p>
            <a:pPr lvl="1"/>
            <a:r>
              <a:rPr lang="en-US" dirty="0"/>
              <a:t>Presentation subtitle </a:t>
            </a:r>
            <a:br>
              <a:rPr lang="en-US" dirty="0"/>
            </a:br>
            <a:r>
              <a:rPr lang="en-US" dirty="0"/>
              <a:t>(Century Gothic 24pt)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457198" y="0"/>
            <a:ext cx="7165181" cy="458639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GB" dirty="0"/>
              <a:t>Insert document classification (edit via 'Header &amp; Footer')</a:t>
            </a:r>
          </a:p>
        </p:txBody>
      </p:sp>
      <p:pic>
        <p:nvPicPr>
          <p:cNvPr id="12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34" y="456300"/>
            <a:ext cx="2894054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1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000" y="4762800"/>
            <a:ext cx="1782000" cy="1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3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468000" y="1752283"/>
            <a:ext cx="11277600" cy="46294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2794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051175" y="1752600"/>
            <a:ext cx="8681721" cy="4629150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US" dirty="0"/>
              <a:t>Bulleted subtitle (Arial 24pt)</a:t>
            </a:r>
          </a:p>
          <a:p>
            <a:pPr lvl="1"/>
            <a:r>
              <a:rPr lang="en-US" dirty="0"/>
              <a:t>Subtitle (Arial 20pt)</a:t>
            </a:r>
          </a:p>
          <a:p>
            <a:pPr lvl="2"/>
            <a:r>
              <a:rPr lang="en-US" dirty="0"/>
              <a:t>Bulleted slide body text (Arial 16pt)</a:t>
            </a:r>
          </a:p>
          <a:p>
            <a:pPr lvl="3"/>
            <a:r>
              <a:rPr lang="en-US" dirty="0"/>
              <a:t>Body text (Arial 24pt)</a:t>
            </a:r>
          </a:p>
          <a:p>
            <a:pPr lvl="4"/>
            <a:r>
              <a:rPr lang="en-US" dirty="0"/>
              <a:t>Bulleted source (Arial 20pt)</a:t>
            </a:r>
          </a:p>
          <a:p>
            <a:pPr lvl="5"/>
            <a:r>
              <a:rPr lang="en-US" dirty="0"/>
              <a:t>Source (Arial 16pt)</a:t>
            </a:r>
            <a:endParaRPr lang="en-GB" dirty="0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468000" y="1752600"/>
            <a:ext cx="2131200" cy="46291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3582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100024" y="1752600"/>
            <a:ext cx="5634921" cy="4629150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US" dirty="0"/>
              <a:t>Bulleted subtitle (Arial 24pt)</a:t>
            </a:r>
          </a:p>
          <a:p>
            <a:pPr lvl="1"/>
            <a:r>
              <a:rPr lang="en-US" dirty="0"/>
              <a:t>Subtitle (Arial 20pt)</a:t>
            </a:r>
          </a:p>
          <a:p>
            <a:pPr lvl="2"/>
            <a:r>
              <a:rPr lang="en-US" dirty="0"/>
              <a:t>Bulleted slide body text (Arial 16pt)</a:t>
            </a:r>
          </a:p>
          <a:p>
            <a:pPr lvl="3"/>
            <a:r>
              <a:rPr lang="en-US" dirty="0"/>
              <a:t>Body text (Arial 24pt)</a:t>
            </a:r>
          </a:p>
          <a:p>
            <a:pPr lvl="4"/>
            <a:r>
              <a:rPr lang="en-US" dirty="0"/>
              <a:t>Bulleted source (Arial 20pt)</a:t>
            </a:r>
          </a:p>
          <a:p>
            <a:pPr lvl="5"/>
            <a:r>
              <a:rPr lang="en-US" dirty="0"/>
              <a:t>Source (Arial 16pt)</a:t>
            </a:r>
            <a:endParaRPr lang="en-GB" dirty="0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468000" y="1752600"/>
            <a:ext cx="5172146" cy="46291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816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9154103" y="1752600"/>
            <a:ext cx="2579993" cy="4629150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US" dirty="0"/>
              <a:t>Bulleted subtitle (Arial 24pt)</a:t>
            </a:r>
          </a:p>
          <a:p>
            <a:pPr lvl="1"/>
            <a:r>
              <a:rPr lang="en-US" dirty="0"/>
              <a:t>Subtitle</a:t>
            </a:r>
            <a:br>
              <a:rPr lang="en-US" dirty="0"/>
            </a:br>
            <a:r>
              <a:rPr lang="en-US" dirty="0"/>
              <a:t>(Arial 20pt)</a:t>
            </a:r>
          </a:p>
          <a:p>
            <a:pPr lvl="2"/>
            <a:r>
              <a:rPr lang="en-US" dirty="0"/>
              <a:t>Bulleted slide body text (Arial 16pt)</a:t>
            </a:r>
          </a:p>
          <a:p>
            <a:pPr lvl="3"/>
            <a:r>
              <a:rPr lang="en-US" dirty="0"/>
              <a:t>Body text</a:t>
            </a:r>
            <a:br>
              <a:rPr lang="en-US" dirty="0"/>
            </a:br>
            <a:r>
              <a:rPr lang="en-US" dirty="0"/>
              <a:t>(Arial 24pt)</a:t>
            </a:r>
          </a:p>
          <a:p>
            <a:pPr lvl="4"/>
            <a:r>
              <a:rPr lang="en-US" dirty="0"/>
              <a:t>Bulleted source</a:t>
            </a:r>
            <a:br>
              <a:rPr lang="en-US" dirty="0"/>
            </a:br>
            <a:r>
              <a:rPr lang="en-US" dirty="0"/>
              <a:t>(Arial 20pt)</a:t>
            </a:r>
          </a:p>
          <a:p>
            <a:pPr lvl="5"/>
            <a:r>
              <a:rPr lang="en-US" dirty="0"/>
              <a:t>Source (Arial 16pt)</a:t>
            </a:r>
            <a:endParaRPr lang="en-GB" dirty="0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468000" y="1752600"/>
            <a:ext cx="8236031" cy="46291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767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468000" y="1752600"/>
            <a:ext cx="11277600" cy="46291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2980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rt and title slide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fld id="{B0B34E4B-25F1-4D72-B319-B9B5A0ABC919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468000" y="1752600"/>
            <a:ext cx="11277600" cy="46291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55296" y="0"/>
            <a:ext cx="11278800" cy="28956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6964018" y="0"/>
            <a:ext cx="2858162" cy="28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9822180" y="0"/>
            <a:ext cx="1912620" cy="289560"/>
          </a:xfrm>
          <a:prstGeom prst="rect">
            <a:avLst/>
          </a:prstGeom>
          <a:solidFill>
            <a:srgbClr val="77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600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8000" y="1752600"/>
            <a:ext cx="11277600" cy="46291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504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752600"/>
            <a:ext cx="5628000" cy="4629150"/>
          </a:xfrm>
          <a:prstGeom prst="rect">
            <a:avLst/>
          </a:prstGeom>
        </p:spPr>
        <p:txBody>
          <a:bodyPr rIns="180000"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US" dirty="0"/>
              <a:t>Bulleted subtitle (Arial 24pt)</a:t>
            </a:r>
          </a:p>
          <a:p>
            <a:pPr lvl="1"/>
            <a:r>
              <a:rPr lang="en-US" dirty="0"/>
              <a:t>Subtitle (Arial 20pt)</a:t>
            </a:r>
          </a:p>
          <a:p>
            <a:pPr lvl="2"/>
            <a:r>
              <a:rPr lang="en-US" dirty="0"/>
              <a:t>Bulleted slide body text (Arial 16pt)</a:t>
            </a:r>
          </a:p>
          <a:p>
            <a:pPr lvl="3"/>
            <a:r>
              <a:rPr lang="en-US" dirty="0"/>
              <a:t>Body text (Arial 24pt)</a:t>
            </a:r>
          </a:p>
          <a:p>
            <a:pPr lvl="4"/>
            <a:r>
              <a:rPr lang="en-US" dirty="0"/>
              <a:t>Bulleted source (Arial 20pt)</a:t>
            </a:r>
          </a:p>
          <a:p>
            <a:pPr lvl="5"/>
            <a:r>
              <a:rPr lang="en-US" dirty="0"/>
              <a:t>Source (Arial 16pt)</a:t>
            </a:r>
            <a:endParaRPr lang="en-GB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111306" y="1752600"/>
            <a:ext cx="5622790" cy="4629150"/>
          </a:xfrm>
          <a:prstGeom prst="rect">
            <a:avLst/>
          </a:prstGeom>
        </p:spPr>
        <p:txBody>
          <a:bodyPr rIns="180000"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US" dirty="0"/>
              <a:t>Bulleted subtitle (Arial 24pt)</a:t>
            </a:r>
          </a:p>
          <a:p>
            <a:pPr lvl="1"/>
            <a:r>
              <a:rPr lang="en-US" dirty="0"/>
              <a:t>Subtitle (Arial 20pt)</a:t>
            </a:r>
          </a:p>
          <a:p>
            <a:pPr lvl="2"/>
            <a:r>
              <a:rPr lang="en-US" dirty="0"/>
              <a:t>Bulleted slide body text (Arial 16pt)</a:t>
            </a:r>
          </a:p>
          <a:p>
            <a:pPr lvl="3"/>
            <a:r>
              <a:rPr lang="en-US" dirty="0"/>
              <a:t>Body text (Arial 24pt)</a:t>
            </a:r>
          </a:p>
          <a:p>
            <a:pPr lvl="4"/>
            <a:r>
              <a:rPr lang="en-US" dirty="0"/>
              <a:t>Bulleted source (Arial 20pt)</a:t>
            </a:r>
          </a:p>
          <a:p>
            <a:pPr lvl="5"/>
            <a:r>
              <a:rPr lang="en-US" dirty="0"/>
              <a:t>Source (Arial 16pt)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615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bullete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3051175" y="1752600"/>
            <a:ext cx="6096000" cy="46291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Bulleted subtitle (Arial 24pt)</a:t>
            </a:r>
          </a:p>
          <a:p>
            <a:pPr lvl="1"/>
            <a:r>
              <a:rPr lang="en-US" dirty="0"/>
              <a:t>Subtitle (Arial 20pt)</a:t>
            </a:r>
          </a:p>
          <a:p>
            <a:pPr lvl="2"/>
            <a:r>
              <a:rPr lang="en-US" dirty="0"/>
              <a:t>Bulleted slide body text (Arial 16pt)</a:t>
            </a:r>
          </a:p>
          <a:p>
            <a:pPr lvl="3"/>
            <a:r>
              <a:rPr lang="en-US" dirty="0"/>
              <a:t>Body text (Arial 24pt)</a:t>
            </a:r>
          </a:p>
          <a:p>
            <a:pPr lvl="4"/>
            <a:r>
              <a:rPr lang="en-US" dirty="0"/>
              <a:t>Bulleted source (Arial 20pt)</a:t>
            </a:r>
          </a:p>
          <a:p>
            <a:pPr lvl="5"/>
            <a:r>
              <a:rPr lang="en-US" dirty="0"/>
              <a:t>Source (Arial 16pt)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1495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bullete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1752600"/>
            <a:ext cx="9144000" cy="46291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Bulleted subtitle (Arial 24pt)</a:t>
            </a:r>
          </a:p>
          <a:p>
            <a:pPr lvl="1"/>
            <a:r>
              <a:rPr lang="en-US" dirty="0"/>
              <a:t>Subtitle (Arial 20pt)</a:t>
            </a:r>
          </a:p>
          <a:p>
            <a:pPr lvl="2"/>
            <a:r>
              <a:rPr lang="en-US" dirty="0"/>
              <a:t>Bulleted slide body text (Arial 16pt)</a:t>
            </a:r>
          </a:p>
          <a:p>
            <a:pPr lvl="3"/>
            <a:r>
              <a:rPr lang="en-US" dirty="0"/>
              <a:t>Body text (Arial 24pt)</a:t>
            </a:r>
          </a:p>
          <a:p>
            <a:pPr lvl="4"/>
            <a:r>
              <a:rPr lang="en-US" dirty="0"/>
              <a:t>Bulleted source (Arial 20pt)</a:t>
            </a:r>
          </a:p>
          <a:p>
            <a:pPr lvl="5"/>
            <a:r>
              <a:rPr lang="en-US" dirty="0"/>
              <a:t>Source (Arial 16pt)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881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ark Blue Cover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7634288" y="0"/>
            <a:ext cx="4557712" cy="6862763"/>
          </a:xfrm>
          <a:prstGeom prst="rect">
            <a:avLst/>
          </a:prstGeom>
        </p:spPr>
      </p:pic>
      <p:sp>
        <p:nvSpPr>
          <p:cNvPr id="288" name="Text Placeholder 28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5487988"/>
            <a:ext cx="7165974" cy="982800"/>
          </a:xfrm>
          <a:prstGeom prst="rect">
            <a:avLst/>
          </a:prstGeo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Name Surname</a:t>
            </a:r>
          </a:p>
          <a:p>
            <a:pPr lvl="1"/>
            <a:r>
              <a:rPr lang="en-US" dirty="0"/>
              <a:t>Title/Date</a:t>
            </a:r>
            <a:endParaRPr lang="en-GB" dirty="0"/>
          </a:p>
        </p:txBody>
      </p:sp>
      <p:sp>
        <p:nvSpPr>
          <p:cNvPr id="66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199" y="1752600"/>
            <a:ext cx="7165975" cy="3735387"/>
          </a:xfrm>
          <a:prstGeom prst="rect">
            <a:avLst/>
          </a:prstGeo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0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(Century Gothic 40pt)</a:t>
            </a:r>
          </a:p>
          <a:p>
            <a:pPr lvl="1"/>
            <a:r>
              <a:rPr lang="en-US" dirty="0"/>
              <a:t>Presentation subtitle </a:t>
            </a:r>
            <a:br>
              <a:rPr lang="en-US" dirty="0"/>
            </a:br>
            <a:r>
              <a:rPr lang="en-US" dirty="0"/>
              <a:t>(Century Gothic 24pt)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457198" y="0"/>
            <a:ext cx="7165181" cy="458639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GB" dirty="0"/>
              <a:t>Insert document classification (edit via 'Header &amp; Footer')</a:t>
            </a:r>
          </a:p>
        </p:txBody>
      </p:sp>
      <p:pic>
        <p:nvPicPr>
          <p:cNvPr id="12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34" y="456300"/>
            <a:ext cx="2894054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1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000" y="4762800"/>
            <a:ext cx="1782000" cy="1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33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cons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468000" y="1761172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094696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468000" y="2741612"/>
            <a:ext cx="5626696" cy="3640137"/>
          </a:xfrm>
        </p:spPr>
        <p:txBody>
          <a:bodyPr rIns="180000"/>
          <a:lstStyle>
            <a:lvl5pPr>
              <a:defRPr/>
            </a:lvl5pPr>
          </a:lstStyle>
          <a:p>
            <a:pPr lvl="0"/>
            <a:r>
              <a:rPr lang="en-US" dirty="0"/>
              <a:t>Bulleted subtitle (Arial 24pt)</a:t>
            </a:r>
          </a:p>
          <a:p>
            <a:pPr lvl="1"/>
            <a:r>
              <a:rPr lang="en-US" dirty="0"/>
              <a:t>Subtitle (Arial 20pt)</a:t>
            </a:r>
          </a:p>
          <a:p>
            <a:pPr lvl="2"/>
            <a:r>
              <a:rPr lang="en-US" dirty="0"/>
              <a:t>Bulleted slide body text (Arial 16pt)</a:t>
            </a:r>
          </a:p>
          <a:p>
            <a:pPr lvl="3"/>
            <a:r>
              <a:rPr lang="en-US" dirty="0"/>
              <a:t>Body text (Arial 24pt)</a:t>
            </a:r>
          </a:p>
          <a:p>
            <a:pPr lvl="4"/>
            <a:r>
              <a:rPr lang="en-US" dirty="0"/>
              <a:t>Bulleted source (Arial 20pt)</a:t>
            </a:r>
          </a:p>
          <a:p>
            <a:pPr lvl="5"/>
            <a:r>
              <a:rPr lang="en-US" dirty="0"/>
              <a:t>Source (Arial 16pt)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2741613"/>
            <a:ext cx="5638096" cy="3640137"/>
          </a:xfrm>
        </p:spPr>
        <p:txBody>
          <a:bodyPr rIns="180000"/>
          <a:lstStyle>
            <a:lvl5pPr>
              <a:defRPr/>
            </a:lvl5pPr>
          </a:lstStyle>
          <a:p>
            <a:pPr lvl="0"/>
            <a:r>
              <a:rPr lang="en-US" dirty="0"/>
              <a:t>Bulleted subtitle (Arial 24pt)</a:t>
            </a:r>
          </a:p>
          <a:p>
            <a:pPr lvl="1"/>
            <a:r>
              <a:rPr lang="en-US" dirty="0"/>
              <a:t>Subtitle (Arial 20pt)</a:t>
            </a:r>
          </a:p>
          <a:p>
            <a:pPr lvl="2"/>
            <a:r>
              <a:rPr lang="en-US" dirty="0"/>
              <a:t>Bulleted slide body text (Arial 16pt)</a:t>
            </a:r>
          </a:p>
          <a:p>
            <a:pPr lvl="3"/>
            <a:r>
              <a:rPr lang="en-US" dirty="0"/>
              <a:t>Body text (Arial 24pt)</a:t>
            </a:r>
          </a:p>
          <a:p>
            <a:pPr lvl="4"/>
            <a:r>
              <a:rPr lang="en-US" dirty="0"/>
              <a:t>Bulleted source (Arial 20pt)</a:t>
            </a:r>
          </a:p>
          <a:p>
            <a:pPr lvl="5"/>
            <a:r>
              <a:rPr lang="en-US" dirty="0"/>
              <a:t>Source (Arial 16pt)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2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cons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677913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dirty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624200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dirty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9570488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dirty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8313" y="2741613"/>
            <a:ext cx="338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4414600" y="2741613"/>
            <a:ext cx="338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8360888" y="2741613"/>
            <a:ext cx="338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336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cons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101913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10144653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116160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7130407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313" y="2741613"/>
            <a:ext cx="2232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3482560" y="2741613"/>
            <a:ext cx="2232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6496807" y="2741613"/>
            <a:ext cx="2232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9511053" y="2741613"/>
            <a:ext cx="2232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41595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cons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957913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619157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10280400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3288535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7949779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313" y="2741613"/>
            <a:ext cx="194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2798935" y="2741613"/>
            <a:ext cx="194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5129557" y="2741613"/>
            <a:ext cx="194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7460179" y="2741613"/>
            <a:ext cx="194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9790800" y="2741613"/>
            <a:ext cx="194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60266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2461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455296" y="16"/>
            <a:ext cx="11279504" cy="2741596"/>
            <a:chOff x="455296" y="0"/>
            <a:chExt cx="11279504" cy="289560"/>
          </a:xfrm>
        </p:grpSpPr>
        <p:sp>
          <p:nvSpPr>
            <p:cNvPr id="45" name="Rectangle 44"/>
            <p:cNvSpPr/>
            <p:nvPr/>
          </p:nvSpPr>
          <p:spPr>
            <a:xfrm>
              <a:off x="455296" y="0"/>
              <a:ext cx="6508722" cy="2895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964018" y="0"/>
              <a:ext cx="2855754" cy="289560"/>
            </a:xfrm>
            <a:prstGeom prst="rect">
              <a:avLst/>
            </a:prstGeom>
            <a:solidFill>
              <a:srgbClr val="3CD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9819772" y="0"/>
              <a:ext cx="1915028" cy="289560"/>
            </a:xfrm>
            <a:prstGeom prst="rect">
              <a:avLst/>
            </a:prstGeom>
            <a:solidFill>
              <a:srgbClr val="77E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5296" y="2741612"/>
            <a:ext cx="11279504" cy="1538287"/>
          </a:xfrm>
        </p:spPr>
        <p:txBody>
          <a:bodyPr anchor="b"/>
          <a:lstStyle>
            <a:lvl1pPr>
              <a:defRPr sz="48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4381500"/>
            <a:ext cx="11277600" cy="11938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/>
              <a:t>Insert document classification (edit via 'Header &amp; Footer')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347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3" b="9264"/>
          <a:stretch/>
        </p:blipFill>
        <p:spPr>
          <a:xfrm>
            <a:off x="0" y="-27214"/>
            <a:ext cx="12192000" cy="68797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0" y="1441671"/>
            <a:ext cx="3942000" cy="39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40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ark Blue Cover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7634288" y="0"/>
            <a:ext cx="4557712" cy="6862763"/>
          </a:xfrm>
          <a:prstGeom prst="rect">
            <a:avLst/>
          </a:prstGeom>
        </p:spPr>
      </p:pic>
      <p:sp>
        <p:nvSpPr>
          <p:cNvPr id="288" name="Text Placeholder 28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5487988"/>
            <a:ext cx="7165974" cy="982800"/>
          </a:xfrm>
          <a:prstGeom prst="rect">
            <a:avLst/>
          </a:prstGeo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Name Surname</a:t>
            </a:r>
          </a:p>
          <a:p>
            <a:pPr lvl="1"/>
            <a:r>
              <a:rPr lang="en-US" dirty="0"/>
              <a:t>Title/Date</a:t>
            </a:r>
            <a:endParaRPr lang="en-GB" dirty="0"/>
          </a:p>
        </p:txBody>
      </p:sp>
      <p:sp>
        <p:nvSpPr>
          <p:cNvPr id="66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199" y="1752600"/>
            <a:ext cx="7165975" cy="3735387"/>
          </a:xfrm>
          <a:prstGeom prst="rect">
            <a:avLst/>
          </a:prstGeo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0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(Century Gothic 40pt)</a:t>
            </a:r>
          </a:p>
          <a:p>
            <a:pPr lvl="1"/>
            <a:r>
              <a:rPr lang="en-US" dirty="0"/>
              <a:t>Presentation subtitle </a:t>
            </a:r>
            <a:br>
              <a:rPr lang="en-US" dirty="0"/>
            </a:br>
            <a:r>
              <a:rPr lang="en-US" dirty="0"/>
              <a:t>(Century Gothic 24pt)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457198" y="0"/>
            <a:ext cx="7165181" cy="458639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GB" dirty="0"/>
              <a:t>Insert document classification (edit via 'Header &amp; Footer')</a:t>
            </a:r>
          </a:p>
        </p:txBody>
      </p:sp>
      <p:pic>
        <p:nvPicPr>
          <p:cNvPr id="12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34" y="456300"/>
            <a:ext cx="2894054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1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000" y="4762800"/>
            <a:ext cx="1782000" cy="1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9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ark Blue Cover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7634288" y="0"/>
            <a:ext cx="4557712" cy="6862763"/>
          </a:xfrm>
          <a:prstGeom prst="rect">
            <a:avLst/>
          </a:prstGeom>
        </p:spPr>
      </p:pic>
      <p:sp>
        <p:nvSpPr>
          <p:cNvPr id="288" name="Text Placeholder 28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5487988"/>
            <a:ext cx="7165974" cy="982800"/>
          </a:xfrm>
          <a:prstGeom prst="rect">
            <a:avLst/>
          </a:prstGeo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Name Surname</a:t>
            </a:r>
          </a:p>
          <a:p>
            <a:pPr lvl="1"/>
            <a:r>
              <a:rPr lang="en-US" dirty="0"/>
              <a:t>Title/Date</a:t>
            </a:r>
            <a:endParaRPr lang="en-GB" dirty="0"/>
          </a:p>
        </p:txBody>
      </p:sp>
      <p:sp>
        <p:nvSpPr>
          <p:cNvPr id="66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199" y="1752600"/>
            <a:ext cx="7165975" cy="3735387"/>
          </a:xfrm>
          <a:prstGeom prst="rect">
            <a:avLst/>
          </a:prstGeo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0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(Century Gothic 40pt)</a:t>
            </a:r>
          </a:p>
          <a:p>
            <a:pPr lvl="1"/>
            <a:r>
              <a:rPr lang="en-US" dirty="0"/>
              <a:t>Presentation subtitle </a:t>
            </a:r>
            <a:br>
              <a:rPr lang="en-US" dirty="0"/>
            </a:br>
            <a:r>
              <a:rPr lang="en-US" dirty="0"/>
              <a:t>(Century Gothic 24pt)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457198" y="0"/>
            <a:ext cx="7165181" cy="458639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GB" dirty="0"/>
              <a:t>Insert document classification (edit via 'Header &amp; Footer')</a:t>
            </a:r>
          </a:p>
        </p:txBody>
      </p:sp>
      <p:pic>
        <p:nvPicPr>
          <p:cNvPr id="12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34" y="456300"/>
            <a:ext cx="2894054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1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000" y="4762800"/>
            <a:ext cx="1782000" cy="1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ark Blue Cover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7634288" y="0"/>
            <a:ext cx="4557712" cy="6862763"/>
          </a:xfrm>
          <a:prstGeom prst="rect">
            <a:avLst/>
          </a:prstGeom>
        </p:spPr>
      </p:pic>
      <p:sp>
        <p:nvSpPr>
          <p:cNvPr id="288" name="Text Placeholder 28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5487988"/>
            <a:ext cx="7165974" cy="982800"/>
          </a:xfrm>
          <a:prstGeom prst="rect">
            <a:avLst/>
          </a:prstGeo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Name Surname</a:t>
            </a:r>
          </a:p>
          <a:p>
            <a:pPr lvl="1"/>
            <a:r>
              <a:rPr lang="en-US" dirty="0"/>
              <a:t>Title/Date</a:t>
            </a:r>
            <a:endParaRPr lang="en-GB" dirty="0"/>
          </a:p>
        </p:txBody>
      </p:sp>
      <p:sp>
        <p:nvSpPr>
          <p:cNvPr id="66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199" y="1752600"/>
            <a:ext cx="7165975" cy="3735387"/>
          </a:xfrm>
          <a:prstGeom prst="rect">
            <a:avLst/>
          </a:prstGeo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0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(Century Gothic 40pt)</a:t>
            </a:r>
          </a:p>
          <a:p>
            <a:pPr lvl="1"/>
            <a:r>
              <a:rPr lang="en-US" dirty="0"/>
              <a:t>Presentation subtitle </a:t>
            </a:r>
            <a:br>
              <a:rPr lang="en-US" dirty="0"/>
            </a:br>
            <a:r>
              <a:rPr lang="en-US" dirty="0"/>
              <a:t>(Century Gothic 24pt)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457198" y="0"/>
            <a:ext cx="7165181" cy="458639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GB" dirty="0"/>
              <a:t>Insert document classification (edit via 'Header &amp; Footer')</a:t>
            </a:r>
          </a:p>
        </p:txBody>
      </p:sp>
      <p:pic>
        <p:nvPicPr>
          <p:cNvPr id="12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34" y="456300"/>
            <a:ext cx="2894054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1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000" y="4762800"/>
            <a:ext cx="1782000" cy="1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2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Blue Cover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7634288" y="0"/>
            <a:ext cx="4557712" cy="6862763"/>
          </a:xfrm>
          <a:prstGeom prst="rect">
            <a:avLst/>
          </a:prstGeom>
        </p:spPr>
      </p:pic>
      <p:sp>
        <p:nvSpPr>
          <p:cNvPr id="288" name="Text Placeholder 28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5487988"/>
            <a:ext cx="7165974" cy="982800"/>
          </a:xfrm>
          <a:prstGeom prst="rect">
            <a:avLst/>
          </a:prstGeo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Name Surname</a:t>
            </a:r>
          </a:p>
          <a:p>
            <a:pPr lvl="1"/>
            <a:r>
              <a:rPr lang="en-US" dirty="0"/>
              <a:t>Title/Date</a:t>
            </a:r>
            <a:endParaRPr lang="en-GB" dirty="0"/>
          </a:p>
        </p:txBody>
      </p:sp>
      <p:sp>
        <p:nvSpPr>
          <p:cNvPr id="66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199" y="1752600"/>
            <a:ext cx="7165975" cy="3735387"/>
          </a:xfrm>
          <a:prstGeom prst="rect">
            <a:avLst/>
          </a:prstGeo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0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(Century Gothic 40pt)</a:t>
            </a:r>
          </a:p>
          <a:p>
            <a:pPr lvl="1"/>
            <a:r>
              <a:rPr lang="en-US" dirty="0"/>
              <a:t>Presentation subtitle </a:t>
            </a:r>
            <a:br>
              <a:rPr lang="en-US" dirty="0"/>
            </a:br>
            <a:r>
              <a:rPr lang="en-US" dirty="0"/>
              <a:t>(Century Gothic 24pt)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457198" y="0"/>
            <a:ext cx="7165181" cy="458639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GB" dirty="0"/>
              <a:t>Insert document classification (edit via 'Header &amp; Footer')</a:t>
            </a:r>
          </a:p>
        </p:txBody>
      </p:sp>
      <p:pic>
        <p:nvPicPr>
          <p:cNvPr id="12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34" y="456300"/>
            <a:ext cx="2894054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1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000" y="4762800"/>
            <a:ext cx="1782000" cy="1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8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ark Blue Cover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7634288" y="0"/>
            <a:ext cx="4557712" cy="6862763"/>
          </a:xfrm>
          <a:prstGeom prst="rect">
            <a:avLst/>
          </a:prstGeom>
        </p:spPr>
      </p:pic>
      <p:sp>
        <p:nvSpPr>
          <p:cNvPr id="288" name="Text Placeholder 28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5487988"/>
            <a:ext cx="7165974" cy="982800"/>
          </a:xfrm>
          <a:prstGeom prst="rect">
            <a:avLst/>
          </a:prstGeo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Name Surname</a:t>
            </a:r>
          </a:p>
          <a:p>
            <a:pPr lvl="1"/>
            <a:r>
              <a:rPr lang="en-US" dirty="0"/>
              <a:t>Title/Date</a:t>
            </a:r>
            <a:endParaRPr lang="en-GB" dirty="0"/>
          </a:p>
        </p:txBody>
      </p:sp>
      <p:sp>
        <p:nvSpPr>
          <p:cNvPr id="66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199" y="1752600"/>
            <a:ext cx="7165975" cy="3735387"/>
          </a:xfrm>
          <a:prstGeom prst="rect">
            <a:avLst/>
          </a:prstGeo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0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(Century Gothic 40pt)</a:t>
            </a:r>
          </a:p>
          <a:p>
            <a:pPr lvl="1"/>
            <a:r>
              <a:rPr lang="en-US" dirty="0"/>
              <a:t>Presentation subtitle </a:t>
            </a:r>
            <a:br>
              <a:rPr lang="en-US" dirty="0"/>
            </a:br>
            <a:r>
              <a:rPr lang="en-US" dirty="0"/>
              <a:t>(Century Gothic 24pt)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457198" y="0"/>
            <a:ext cx="7165181" cy="458639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GB" dirty="0"/>
              <a:t>Insert document classification (edit via 'Header &amp; Footer')</a:t>
            </a:r>
          </a:p>
        </p:txBody>
      </p:sp>
      <p:pic>
        <p:nvPicPr>
          <p:cNvPr id="12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34" y="456300"/>
            <a:ext cx="2894054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1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000" y="4762800"/>
            <a:ext cx="1782000" cy="1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97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Dark Blue Cover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7634288" y="0"/>
            <a:ext cx="4557712" cy="6862763"/>
          </a:xfrm>
          <a:prstGeom prst="rect">
            <a:avLst/>
          </a:prstGeom>
        </p:spPr>
      </p:pic>
      <p:sp>
        <p:nvSpPr>
          <p:cNvPr id="288" name="Text Placeholder 28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5487988"/>
            <a:ext cx="7165974" cy="982800"/>
          </a:xfrm>
          <a:prstGeom prst="rect">
            <a:avLst/>
          </a:prstGeo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Name Surname</a:t>
            </a:r>
          </a:p>
          <a:p>
            <a:pPr lvl="1"/>
            <a:r>
              <a:rPr lang="en-US" dirty="0"/>
              <a:t>Title/Date</a:t>
            </a:r>
            <a:endParaRPr lang="en-GB" dirty="0"/>
          </a:p>
        </p:txBody>
      </p:sp>
      <p:sp>
        <p:nvSpPr>
          <p:cNvPr id="66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199" y="1752600"/>
            <a:ext cx="7165975" cy="3735387"/>
          </a:xfrm>
          <a:prstGeom prst="rect">
            <a:avLst/>
          </a:prstGeo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0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(Century Gothic 40pt)</a:t>
            </a:r>
          </a:p>
          <a:p>
            <a:pPr lvl="1"/>
            <a:r>
              <a:rPr lang="en-US" dirty="0"/>
              <a:t>Presentation subtitle </a:t>
            </a:r>
            <a:br>
              <a:rPr lang="en-US" dirty="0"/>
            </a:br>
            <a:r>
              <a:rPr lang="en-US" dirty="0"/>
              <a:t>(Century Gothic 24pt)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457198" y="0"/>
            <a:ext cx="7165181" cy="458639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GB" dirty="0"/>
              <a:t>Insert document classification (edit via 'Header &amp; Footer')</a:t>
            </a:r>
          </a:p>
        </p:txBody>
      </p:sp>
      <p:pic>
        <p:nvPicPr>
          <p:cNvPr id="12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34" y="456300"/>
            <a:ext cx="2894054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1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000" y="4762800"/>
            <a:ext cx="1782000" cy="1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90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752600"/>
            <a:ext cx="11268643" cy="4629150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US" dirty="0"/>
              <a:t>Bulleted subtitle (Arial 24pt)</a:t>
            </a:r>
          </a:p>
          <a:p>
            <a:pPr lvl="1"/>
            <a:r>
              <a:rPr lang="en-US" dirty="0"/>
              <a:t>Subtitle (Arial 20pt)</a:t>
            </a:r>
          </a:p>
          <a:p>
            <a:pPr lvl="2"/>
            <a:r>
              <a:rPr lang="en-US" dirty="0"/>
              <a:t>Bulleted slide body text (Arial 16pt)</a:t>
            </a:r>
          </a:p>
          <a:p>
            <a:pPr lvl="3"/>
            <a:r>
              <a:rPr lang="en-US" dirty="0"/>
              <a:t>Body text (Arial 24pt)</a:t>
            </a:r>
          </a:p>
          <a:p>
            <a:pPr lvl="4"/>
            <a:r>
              <a:rPr lang="en-US" dirty="0"/>
              <a:t>Bulleted source (Arial 20pt)</a:t>
            </a:r>
          </a:p>
          <a:p>
            <a:pPr lvl="5"/>
            <a:r>
              <a:rPr lang="en-US" dirty="0"/>
              <a:t>Source (Arial 16pt)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114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000" y="457200"/>
            <a:ext cx="11277600" cy="91281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83971"/>
            <a:ext cx="25939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1175" y="6383971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document classification (edit via 'Header &amp; Footer')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8000" y="6383971"/>
            <a:ext cx="1060450" cy="36957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B34E4B-25F1-4D72-B319-B9B5A0ABC9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0" name="Rectangle 39"/>
          <p:cNvSpPr/>
          <p:nvPr/>
        </p:nvSpPr>
        <p:spPr>
          <a:xfrm>
            <a:off x="455296" y="0"/>
            <a:ext cx="6508722" cy="2895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6964018" y="0"/>
            <a:ext cx="2858162" cy="28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 userDrawn="1"/>
        </p:nvSpPr>
        <p:spPr>
          <a:xfrm>
            <a:off x="9822180" y="0"/>
            <a:ext cx="1912620" cy="289560"/>
          </a:xfrm>
          <a:prstGeom prst="rect">
            <a:avLst/>
          </a:prstGeom>
          <a:solidFill>
            <a:srgbClr val="77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752599"/>
            <a:ext cx="11277600" cy="46270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06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4" r:id="rId2"/>
    <p:sldLayoutId id="2147483740" r:id="rId3"/>
    <p:sldLayoutId id="2147483743" r:id="rId4"/>
    <p:sldLayoutId id="2147483741" r:id="rId5"/>
    <p:sldLayoutId id="2147483710" r:id="rId6"/>
    <p:sldLayoutId id="2147483745" r:id="rId7"/>
    <p:sldLayoutId id="2147483746" r:id="rId8"/>
    <p:sldLayoutId id="2147483716" r:id="rId9"/>
    <p:sldLayoutId id="2147483732" r:id="rId10"/>
    <p:sldLayoutId id="2147483717" r:id="rId11"/>
    <p:sldLayoutId id="2147483718" r:id="rId12"/>
    <p:sldLayoutId id="2147483719" r:id="rId13"/>
    <p:sldLayoutId id="2147483720" r:id="rId14"/>
    <p:sldLayoutId id="2147483734" r:id="rId15"/>
    <p:sldLayoutId id="2147483721" r:id="rId16"/>
    <p:sldLayoutId id="2147483722" r:id="rId17"/>
    <p:sldLayoutId id="2147483723" r:id="rId18"/>
    <p:sldLayoutId id="2147483733" r:id="rId19"/>
    <p:sldLayoutId id="2147483725" r:id="rId20"/>
    <p:sldLayoutId id="2147483726" r:id="rId21"/>
    <p:sldLayoutId id="2147483727" r:id="rId22"/>
    <p:sldLayoutId id="2147483728" r:id="rId23"/>
    <p:sldLayoutId id="2147483747" r:id="rId24"/>
    <p:sldLayoutId id="2147483731" r:id="rId25"/>
    <p:sldLayoutId id="2147483739" r:id="rId26"/>
  </p:sldLayoutIdLst>
  <p:hf sldNum="0" hdr="0" dt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lang="en-GB" sz="2800" b="1" kern="1200" baseline="0" noProof="0" dirty="0">
          <a:solidFill>
            <a:srgbClr val="12273F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•"/>
        <a:tabLst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6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64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94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863">
          <p15:clr>
            <a:srgbClr val="F26B43"/>
          </p15:clr>
        </p15:guide>
        <p15:guide id="4" orient="horz" pos="1727">
          <p15:clr>
            <a:srgbClr val="F26B43"/>
          </p15:clr>
        </p15:guide>
        <p15:guide id="5" orient="horz" pos="3456">
          <p15:clr>
            <a:srgbClr val="F26B43"/>
          </p15:clr>
        </p15:guide>
        <p15:guide id="6" pos="4802">
          <p15:clr>
            <a:srgbClr val="F26B43"/>
          </p15:clr>
        </p15:guide>
        <p15:guide id="7" pos="5762">
          <p15:clr>
            <a:srgbClr val="F26B43"/>
          </p15:clr>
        </p15:guide>
        <p15:guide id="8" pos="6720">
          <p15:clr>
            <a:srgbClr val="F26B43"/>
          </p15:clr>
        </p15:guide>
        <p15:guide id="9" pos="7392">
          <p15:clr>
            <a:srgbClr val="F26B43"/>
          </p15:clr>
        </p15:guide>
        <p15:guide id="10" orient="horz" pos="288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pos="2880">
          <p15:clr>
            <a:srgbClr val="F26B43"/>
          </p15:clr>
        </p15:guide>
        <p15:guide id="13" pos="1922">
          <p15:clr>
            <a:srgbClr val="F26B43"/>
          </p15:clr>
        </p15:guide>
        <p15:guide id="14" pos="960">
          <p15:clr>
            <a:srgbClr val="F26B43"/>
          </p15:clr>
        </p15:guide>
        <p15:guide id="15" pos="288">
          <p15:clr>
            <a:srgbClr val="F26B43"/>
          </p15:clr>
        </p15:guide>
        <p15:guide id="16" pos="6560">
          <p15:clr>
            <a:srgbClr val="F26B43"/>
          </p15:clr>
        </p15:guide>
        <p15:guide id="18" orient="horz" pos="11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CBDC@bankofengland.co.uk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72F37DD-EF29-DD49-B54D-B94BC20839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26 July 2023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CBDC Technology Forum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6521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F45A52-0848-487E-9053-E883CDC6E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5625B4-163C-4076-AB5B-DA2FD735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1965"/>
            <a:ext cx="11277600" cy="656784"/>
          </a:xfrm>
        </p:spPr>
        <p:txBody>
          <a:bodyPr/>
          <a:lstStyle/>
          <a:p>
            <a:r>
              <a:rPr lang="en-GB" dirty="0"/>
              <a:t>Group 1: Technology </a:t>
            </a:r>
            <a:r>
              <a:rPr lang="en-GB"/>
              <a:t>options to </a:t>
            </a:r>
            <a:r>
              <a:rPr lang="en-GB" dirty="0"/>
              <a:t>ensure privacy in a digital pound, and design of the alias service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00DC81-6389-4FAD-9CF5-83D17278EDA5}"/>
              </a:ext>
            </a:extLst>
          </p:cNvPr>
          <p:cNvSpPr txBox="1"/>
          <p:nvPr/>
        </p:nvSpPr>
        <p:spPr>
          <a:xfrm>
            <a:off x="539833" y="2358817"/>
            <a:ext cx="5556167" cy="29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 alias service, illustrated in the Technology Working Paper as part of Bank-managed infrastructure, aims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As a wallet “handle”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to support the payments in scope (online, in store and peer-to-peer);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support privacy by concealing the core wallet identifier;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support interoperability with different payment infrastructure, like account-to-account systems.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FDACE4-5B70-EC17-1772-D6AD9840AD1B}"/>
              </a:ext>
            </a:extLst>
          </p:cNvPr>
          <p:cNvSpPr txBox="1"/>
          <p:nvPr/>
        </p:nvSpPr>
        <p:spPr>
          <a:xfrm>
            <a:off x="6096000" y="2358818"/>
            <a:ext cx="5578137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Related questions:</a:t>
            </a: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What are the mechanisms that could be used to distribute the alias service functionality across the CBDC ecosystem in a way that prevents personal information from being stored on the core ledger?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How could emerging technologies, like digital identity* and personal information vaults, enable PIPs to meet AML and KYC obligations, without exposing personal data to the core ledger? </a:t>
            </a:r>
          </a:p>
        </p:txBody>
      </p:sp>
      <p:pic>
        <p:nvPicPr>
          <p:cNvPr id="11" name="Picture 10" descr="A blue check mark on a shield&#10;&#10;Description automatically generated">
            <a:extLst>
              <a:ext uri="{FF2B5EF4-FFF2-40B4-BE49-F238E27FC236}">
                <a16:creationId xmlns:a16="http://schemas.microsoft.com/office/drawing/2014/main" id="{063E60D7-4D86-2DB1-9F28-8A5642704F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09764"/>
            <a:ext cx="708039" cy="7080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941F4E-8145-2283-42D0-B6B5E5EF4822}"/>
              </a:ext>
            </a:extLst>
          </p:cNvPr>
          <p:cNvSpPr txBox="1"/>
          <p:nvPr/>
        </p:nvSpPr>
        <p:spPr>
          <a:xfrm>
            <a:off x="6096000" y="5584674"/>
            <a:ext cx="4900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* Footnote: any digital ID is assumed to be voluntary rather than obligatory, and provided by the private sector </a:t>
            </a:r>
          </a:p>
        </p:txBody>
      </p:sp>
    </p:spTree>
    <p:extLst>
      <p:ext uri="{BB962C8B-B14F-4D97-AF65-F5344CB8AC3E}">
        <p14:creationId xmlns:p14="http://schemas.microsoft.com/office/powerpoint/2010/main" val="1622535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F45A52-0848-487E-9053-E883CDC6E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5625B4-163C-4076-AB5B-DA2FD735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1965"/>
            <a:ext cx="11277600" cy="656784"/>
          </a:xfrm>
        </p:spPr>
        <p:txBody>
          <a:bodyPr/>
          <a:lstStyle/>
          <a:p>
            <a:r>
              <a:rPr lang="en-GB" dirty="0"/>
              <a:t>Group 2: Models of interaction between PIPs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00DC81-6389-4FAD-9CF5-83D17278EDA5}"/>
              </a:ext>
            </a:extLst>
          </p:cNvPr>
          <p:cNvSpPr txBox="1"/>
          <p:nvPr/>
        </p:nvSpPr>
        <p:spPr>
          <a:xfrm>
            <a:off x="600496" y="2374513"/>
            <a:ext cx="5556167" cy="298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Explore the options for interaction among PIPs, having regard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complexities in maintaining connections between different PIPs (different API keys, standards, etc);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ystem performance and finality of settlement;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preventing Bank access to personal data.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 benefits and/or limitations of requiring PIPs to develop standardised APIs;</a:t>
            </a: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FDACE4-5B70-EC17-1772-D6AD9840AD1B}"/>
              </a:ext>
            </a:extLst>
          </p:cNvPr>
          <p:cNvSpPr txBox="1"/>
          <p:nvPr/>
        </p:nvSpPr>
        <p:spPr>
          <a:xfrm>
            <a:off x="6156663" y="2374513"/>
            <a:ext cx="5578137" cy="298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Related question:</a:t>
            </a: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What is the appropriate model of interaction among PIPs to share AML and payment information? Should they be able to: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en-GB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ommunicate with each other directly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57250" lvl="1" indent="-400050">
              <a:buFont typeface="+mj-lt"/>
              <a:buAutoNum type="romanLcPeriod"/>
            </a:pPr>
            <a:r>
              <a:rPr lang="en-GB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communicate solely through interaction with the API layer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57250" lvl="1" indent="-400050">
              <a:buFont typeface="+mj-lt"/>
              <a:buAutoNum type="romanLcPeriod"/>
            </a:pPr>
            <a:r>
              <a:rPr lang="en-GB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communicate through a combination of (</a:t>
            </a:r>
            <a:r>
              <a:rPr lang="en-GB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GB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) and (ii)?</a:t>
            </a:r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 descr="A blue line drawing of a computer screen&#10;&#10;Description automatically generated">
            <a:extLst>
              <a:ext uri="{FF2B5EF4-FFF2-40B4-BE49-F238E27FC236}">
                <a16:creationId xmlns:a16="http://schemas.microsoft.com/office/drawing/2014/main" id="{6A7227FD-BF91-7F9E-D94B-55D48BD6F9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08807"/>
            <a:ext cx="725648" cy="72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57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F45A52-0848-487E-9053-E883CDC6E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5625B4-163C-4076-AB5B-DA2FD735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1965"/>
            <a:ext cx="11277600" cy="656784"/>
          </a:xfrm>
        </p:spPr>
        <p:txBody>
          <a:bodyPr/>
          <a:lstStyle/>
          <a:p>
            <a:r>
              <a:rPr lang="en-GB" dirty="0"/>
              <a:t>Group 3: Core ledger technology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00DC81-6389-4FAD-9CF5-83D17278EDA5}"/>
              </a:ext>
            </a:extLst>
          </p:cNvPr>
          <p:cNvSpPr txBox="1"/>
          <p:nvPr/>
        </p:nvSpPr>
        <p:spPr>
          <a:xfrm>
            <a:off x="457200" y="2238039"/>
            <a:ext cx="5756988" cy="38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 Technology Working Paper sets out different technical requirements for a CBDC system, including achieving at least 30,000 transactions per second and ideally 99.999% uptime. </a:t>
            </a: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This group will e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xplore architectures and solutions that can deliver those technical requirements, having regard to the need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maintain consistency across data repositories;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support system metrics for monitoring;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support the analysis of aggregated anonymous data;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move data across different data platforms within a CBDC system.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FDACE4-5B70-EC17-1772-D6AD9840AD1B}"/>
              </a:ext>
            </a:extLst>
          </p:cNvPr>
          <p:cNvSpPr txBox="1"/>
          <p:nvPr/>
        </p:nvSpPr>
        <p:spPr>
          <a:xfrm>
            <a:off x="6214188" y="2238039"/>
            <a:ext cx="5377315" cy="38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Related questions:</a:t>
            </a: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What is the feasibility of achieving the technical requirements set out in the Technology Working Paper, particularly those for throughput, speed, scalability, availability, security and privacy?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What limitations do transaction coordinators present for system availability and how can those limitations be addressed? </a:t>
            </a:r>
          </a:p>
        </p:txBody>
      </p:sp>
      <p:pic>
        <p:nvPicPr>
          <p:cNvPr id="7" name="Picture 6" descr="A blue arrow with numbers and a black background&#10;&#10;Description automatically generated">
            <a:extLst>
              <a:ext uri="{FF2B5EF4-FFF2-40B4-BE49-F238E27FC236}">
                <a16:creationId xmlns:a16="http://schemas.microsoft.com/office/drawing/2014/main" id="{EACAED2D-0BD5-5CB2-7744-187F7F217B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5794"/>
            <a:ext cx="655200" cy="6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41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F45A52-0848-487E-9053-E883CDC6E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5625B4-163C-4076-AB5B-DA2FD735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1965"/>
            <a:ext cx="11277600" cy="656784"/>
          </a:xfrm>
        </p:spPr>
        <p:txBody>
          <a:bodyPr/>
          <a:lstStyle/>
          <a:p>
            <a:r>
              <a:rPr lang="en-GB" dirty="0"/>
              <a:t>Group 4: Requirements for providing a platform for innovation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00DC81-6389-4FAD-9CF5-83D17278EDA5}"/>
              </a:ext>
            </a:extLst>
          </p:cNvPr>
          <p:cNvSpPr txBox="1"/>
          <p:nvPr/>
        </p:nvSpPr>
        <p:spPr>
          <a:xfrm>
            <a:off x="457200" y="1997838"/>
            <a:ext cx="5556167" cy="288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Explore the requirements for providing a platform for innovation, including:</a:t>
            </a: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 necessary advanced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functionality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primitives, and where those primitives should be stored;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 benefits and/or limitations of requiring PIPs to develop standardised APIs;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considerations around development, tooling and sandboxing;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other factors, such as composability.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FDACE4-5B70-EC17-1772-D6AD9840AD1B}"/>
              </a:ext>
            </a:extLst>
          </p:cNvPr>
          <p:cNvSpPr txBox="1"/>
          <p:nvPr/>
        </p:nvSpPr>
        <p:spPr>
          <a:xfrm>
            <a:off x="6013367" y="1997839"/>
            <a:ext cx="5578137" cy="288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Related questions:</a:t>
            </a: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hat constitutes a pro innovation platform?</a:t>
            </a:r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level of standardisation necessary or desirable to enable interoperability while supporting innovation? </a:t>
            </a: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 descr="A blue line drawing of a computer screen&#10;&#10;Description automatically generated">
            <a:extLst>
              <a:ext uri="{FF2B5EF4-FFF2-40B4-BE49-F238E27FC236}">
                <a16:creationId xmlns:a16="http://schemas.microsoft.com/office/drawing/2014/main" id="{43A0607E-23FB-B8CE-4200-44974F2887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42704"/>
            <a:ext cx="608202" cy="60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05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8000" y="1255923"/>
            <a:ext cx="11268643" cy="525504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1800" b="1" dirty="0"/>
              <a:t>What are the deadlines for subgroup tasks?</a:t>
            </a:r>
          </a:p>
          <a:p>
            <a:pPr lvl="1">
              <a:spcBef>
                <a:spcPts val="1200"/>
              </a:spcBef>
            </a:pPr>
            <a:r>
              <a:rPr lang="en-GB" sz="1600" dirty="0"/>
              <a:t>Your first subgroup meeting should be used to define your ways of working, objectives and timeframes or deadlines.</a:t>
            </a:r>
          </a:p>
          <a:p>
            <a:pPr lvl="1">
              <a:spcBef>
                <a:spcPts val="1200"/>
              </a:spcBef>
            </a:pPr>
            <a:r>
              <a:rPr lang="en-GB" sz="1600" dirty="0"/>
              <a:t>By the next plenary Technology Forum in October, we want all groups to have held at least one meeting. Each lead should present a brief account of their subgroup’s plans to the October meeting.</a:t>
            </a:r>
          </a:p>
          <a:p>
            <a:pPr lvl="1">
              <a:spcBef>
                <a:spcPts val="1200"/>
              </a:spcBef>
            </a:pPr>
            <a:r>
              <a:rPr lang="en-GB" sz="1600" dirty="0"/>
              <a:t>We will allocate subgroups to future Technology Forums.</a:t>
            </a:r>
          </a:p>
          <a:p>
            <a:pPr>
              <a:spcBef>
                <a:spcPts val="1200"/>
              </a:spcBef>
            </a:pPr>
            <a:r>
              <a:rPr lang="en-GB" sz="1800" b="1" dirty="0"/>
              <a:t>What is the process for members to invite SMEs from their organisation to subgroup meetings?</a:t>
            </a:r>
          </a:p>
          <a:p>
            <a:pPr lvl="1">
              <a:spcBef>
                <a:spcPts val="1200"/>
              </a:spcBef>
            </a:pPr>
            <a:r>
              <a:rPr lang="en-GB" sz="1600" dirty="0"/>
              <a:t>Members should request approval from their subgroup lead in advance of any meetings</a:t>
            </a:r>
          </a:p>
          <a:p>
            <a:pPr>
              <a:spcBef>
                <a:spcPts val="1200"/>
              </a:spcBef>
            </a:pPr>
            <a:r>
              <a:rPr lang="en-GB" sz="1800" b="1" dirty="0"/>
              <a:t>Who will organise subgroup meetings and where will they be held?</a:t>
            </a:r>
          </a:p>
          <a:p>
            <a:pPr lvl="1">
              <a:spcBef>
                <a:spcPts val="1200"/>
              </a:spcBef>
            </a:pPr>
            <a:r>
              <a:rPr lang="en-GB" sz="1600" dirty="0"/>
              <a:t>Subgroup leads will organise meetings; these should be virtual or at a member’s premises</a:t>
            </a:r>
          </a:p>
          <a:p>
            <a:pPr lvl="1">
              <a:spcBef>
                <a:spcPts val="1200"/>
              </a:spcBef>
            </a:pPr>
            <a:r>
              <a:rPr lang="en-GB" sz="1600" dirty="0"/>
              <a:t>Please notify the Bank of meeting schedules using </a:t>
            </a:r>
            <a:r>
              <a:rPr lang="en-GB" sz="1600" dirty="0">
                <a:hlinkClick r:id="rId2"/>
              </a:rPr>
              <a:t>CBDC@bankofengland.co.uk</a:t>
            </a:r>
            <a:r>
              <a:rPr lang="en-GB" sz="1600" dirty="0"/>
              <a:t> </a:t>
            </a:r>
          </a:p>
          <a:p>
            <a:pPr lvl="1">
              <a:spcBef>
                <a:spcPts val="1200"/>
              </a:spcBef>
            </a:pPr>
            <a:r>
              <a:rPr lang="en-GB" sz="1600" dirty="0"/>
              <a:t>We will share contact details with each subgroup after today’s meeting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Technology Forum subgroups – questions received</a:t>
            </a:r>
          </a:p>
        </p:txBody>
      </p:sp>
    </p:spTree>
    <p:extLst>
      <p:ext uri="{BB962C8B-B14F-4D97-AF65-F5344CB8AC3E}">
        <p14:creationId xmlns:p14="http://schemas.microsoft.com/office/powerpoint/2010/main" val="4131035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8000" y="1255923"/>
            <a:ext cx="11268643" cy="525504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1800" b="1" dirty="0"/>
              <a:t>What is the role of the Bank observer in the subgroups?</a:t>
            </a:r>
          </a:p>
          <a:p>
            <a:pPr lvl="1">
              <a:spcBef>
                <a:spcPts val="1200"/>
              </a:spcBef>
            </a:pPr>
            <a:r>
              <a:rPr lang="en-GB" sz="1600" dirty="0"/>
              <a:t>To help answer any questions or clarifications the group might have e.g. </a:t>
            </a:r>
          </a:p>
          <a:p>
            <a:pPr lvl="2">
              <a:spcBef>
                <a:spcPts val="1200"/>
              </a:spcBef>
            </a:pPr>
            <a:r>
              <a:rPr lang="en-GB" sz="1200" dirty="0"/>
              <a:t>If the group has additional questions/scope they think would be useful to answer </a:t>
            </a:r>
          </a:p>
          <a:p>
            <a:pPr lvl="2">
              <a:spcBef>
                <a:spcPts val="1200"/>
              </a:spcBef>
            </a:pPr>
            <a:r>
              <a:rPr lang="en-GB" sz="1200" dirty="0"/>
              <a:t>Or to correct an incorrect assumption about the Bank’s work.</a:t>
            </a:r>
          </a:p>
          <a:p>
            <a:pPr lvl="1">
              <a:spcBef>
                <a:spcPts val="1200"/>
              </a:spcBef>
            </a:pPr>
            <a:r>
              <a:rPr lang="en-GB" sz="1600" dirty="0"/>
              <a:t>They are neither the secretariat or the lead.</a:t>
            </a:r>
          </a:p>
          <a:p>
            <a:pPr lvl="1">
              <a:spcBef>
                <a:spcPts val="1200"/>
              </a:spcBef>
            </a:pPr>
            <a:endParaRPr lang="en-GB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Technology Forum subgroups – questions cont.</a:t>
            </a:r>
          </a:p>
        </p:txBody>
      </p:sp>
    </p:spTree>
    <p:extLst>
      <p:ext uri="{BB962C8B-B14F-4D97-AF65-F5344CB8AC3E}">
        <p14:creationId xmlns:p14="http://schemas.microsoft.com/office/powerpoint/2010/main" val="3477817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23" y="3609830"/>
            <a:ext cx="11279504" cy="1119333"/>
          </a:xfrm>
        </p:spPr>
        <p:txBody>
          <a:bodyPr/>
          <a:lstStyle/>
          <a:p>
            <a:pPr algn="ctr"/>
            <a:r>
              <a:rPr lang="en-GB" b="1" dirty="0"/>
              <a:t>AOB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175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810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Discussion of design phase intentions</a:t>
            </a:r>
          </a:p>
          <a:p>
            <a:r>
              <a:rPr lang="en-US" dirty="0"/>
              <a:t>New members</a:t>
            </a:r>
          </a:p>
          <a:p>
            <a:r>
              <a:rPr lang="en-US" dirty="0"/>
              <a:t>Sub-group membership and ways of working</a:t>
            </a:r>
          </a:p>
          <a:p>
            <a:r>
              <a:rPr lang="en-US" dirty="0"/>
              <a:t>Next steps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614914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92366" y="1393145"/>
            <a:ext cx="11342434" cy="565419"/>
          </a:xfrm>
          <a:prstGeom prst="roundRect">
            <a:avLst>
              <a:gd name="adj" fmla="val 6749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lIns="72000" rIns="72000" anchor="ctr"/>
          <a:lstStyle/>
          <a:p>
            <a:pPr marL="0" indent="0">
              <a:buNone/>
            </a:pPr>
            <a:r>
              <a:rPr lang="en-GB" b="1" dirty="0">
                <a:latin typeface="+mn-lt"/>
              </a:rPr>
              <a:t>We will accelerate our work on the digital pound by entering a ‘design phase’</a:t>
            </a:r>
            <a:endParaRPr lang="en-GB" sz="2000" b="1" dirty="0">
              <a:latin typeface="+mn-lt"/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9793214" y="2207799"/>
            <a:ext cx="1547651" cy="1017016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lIns="72000" rIns="72000"/>
          <a:lstStyle/>
          <a:p>
            <a:pPr marL="0" indent="0">
              <a:buNone/>
            </a:pPr>
            <a:r>
              <a:rPr lang="en-GB" sz="1600" b="1" dirty="0">
                <a:latin typeface="+mn-lt"/>
              </a:rPr>
              <a:t>Decision on whether to </a:t>
            </a:r>
            <a:r>
              <a:rPr lang="en-GB" sz="1600" b="1" u="sng" dirty="0">
                <a:latin typeface="+mn-lt"/>
              </a:rPr>
              <a:t>launch</a:t>
            </a:r>
            <a:r>
              <a:rPr lang="en-GB" sz="1600" b="1" dirty="0">
                <a:latin typeface="+mn-lt"/>
              </a:rPr>
              <a:t> a digital pound</a:t>
            </a:r>
            <a:endParaRPr lang="en-GB" sz="1400" dirty="0">
              <a:latin typeface="+mn-lt"/>
            </a:endParaRPr>
          </a:p>
        </p:txBody>
      </p:sp>
      <p:sp>
        <p:nvSpPr>
          <p:cNvPr id="18" name="Rounded Rectangle 17"/>
          <p:cNvSpPr/>
          <p:nvPr/>
        </p:nvSpPr>
        <p:spPr>
          <a:xfrm rot="10800000" flipV="1">
            <a:off x="6787050" y="2793307"/>
            <a:ext cx="2456866" cy="2554022"/>
          </a:xfrm>
          <a:prstGeom prst="roundRect">
            <a:avLst>
              <a:gd name="adj" fmla="val 6339"/>
            </a:avLst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Developing prototypes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Live pilot tests</a:t>
            </a:r>
          </a:p>
        </p:txBody>
      </p:sp>
      <p:sp>
        <p:nvSpPr>
          <p:cNvPr id="8" name="Rounded Rectangle 7"/>
          <p:cNvSpPr/>
          <p:nvPr/>
        </p:nvSpPr>
        <p:spPr>
          <a:xfrm rot="10800000" flipV="1">
            <a:off x="2098307" y="2793306"/>
            <a:ext cx="2541070" cy="2554023"/>
          </a:xfrm>
          <a:prstGeom prst="roundRect">
            <a:avLst>
              <a:gd name="adj" fmla="val 7774"/>
            </a:avLst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Experimentation and proof of concepts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 </a:t>
            </a:r>
            <a:r>
              <a:rPr lang="en-GB" sz="2000" dirty="0">
                <a:solidFill>
                  <a:srgbClr val="000000"/>
                </a:solidFill>
                <a:latin typeface="Calibri" panose="020F0502020204030204"/>
              </a:rPr>
              <a:t>p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ound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blueprint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6574"/>
            <a:ext cx="11277600" cy="912814"/>
          </a:xfrm>
        </p:spPr>
        <p:txBody>
          <a:bodyPr/>
          <a:lstStyle/>
          <a:p>
            <a:r>
              <a:rPr lang="en-GB" dirty="0"/>
              <a:t>Next steps after consultation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329649" y="2331900"/>
            <a:ext cx="3573966" cy="77706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 phase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92365" y="2394648"/>
            <a:ext cx="1408557" cy="639777"/>
          </a:xfrm>
          <a:noFill/>
          <a:ln>
            <a:noFill/>
          </a:ln>
        </p:spPr>
        <p:txBody>
          <a:bodyPr lIns="72000" rIns="72000"/>
          <a:lstStyle/>
          <a:p>
            <a:pPr marL="0" indent="0">
              <a:buNone/>
            </a:pPr>
            <a:r>
              <a:rPr lang="en-GB" sz="1800" b="1" dirty="0">
                <a:latin typeface="+mn-lt"/>
              </a:rPr>
              <a:t>2023 Consultation</a:t>
            </a:r>
            <a:endParaRPr lang="en-GB" sz="1600" dirty="0">
              <a:latin typeface="+mn-lt"/>
            </a:endParaRP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2752825" y="2247266"/>
            <a:ext cx="1602199" cy="296805"/>
          </a:xfrm>
          <a:noFill/>
          <a:ln>
            <a:noFill/>
          </a:ln>
        </p:spPr>
        <p:txBody>
          <a:bodyPr lIns="72000" rIns="72000"/>
          <a:lstStyle/>
          <a:p>
            <a:pPr marL="0" indent="0" algn="l">
              <a:buNone/>
            </a:pPr>
            <a:r>
              <a:rPr lang="en-GB" sz="1800" b="1" dirty="0">
                <a:latin typeface="+mn-lt"/>
              </a:rPr>
              <a:t>2023 – 2025/6</a:t>
            </a:r>
            <a:endParaRPr lang="en-GB" sz="1800" dirty="0">
              <a:latin typeface="+mn-lt"/>
            </a:endParaRP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991400" y="2247266"/>
            <a:ext cx="2155775" cy="223376"/>
          </a:xfrm>
          <a:noFill/>
          <a:ln>
            <a:noFill/>
          </a:ln>
        </p:spPr>
        <p:txBody>
          <a:bodyPr lIns="72000" rIns="72000"/>
          <a:lstStyle/>
          <a:p>
            <a:pPr marL="0" indent="0" algn="l">
              <a:buNone/>
            </a:pPr>
            <a:r>
              <a:rPr lang="en-GB" sz="1800" b="1" dirty="0">
                <a:latin typeface="+mn-lt"/>
              </a:rPr>
              <a:t>2025 (at the earliest)</a:t>
            </a:r>
            <a:endParaRPr lang="en-GB" sz="1800" dirty="0">
              <a:latin typeface="+mn-lt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144398" y="2207799"/>
            <a:ext cx="1444083" cy="101701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lIns="72000" rIns="72000"/>
          <a:lstStyle/>
          <a:p>
            <a:pPr marL="0" indent="0">
              <a:buNone/>
            </a:pPr>
            <a:r>
              <a:rPr lang="en-GB" sz="1600" b="1" dirty="0">
                <a:latin typeface="+mn-lt"/>
              </a:rPr>
              <a:t>Decision on whether to </a:t>
            </a:r>
            <a:r>
              <a:rPr lang="en-GB" sz="1600" b="1" u="sng" dirty="0">
                <a:latin typeface="+mn-lt"/>
              </a:rPr>
              <a:t>build</a:t>
            </a:r>
            <a:r>
              <a:rPr lang="en-GB" sz="1600" b="1" dirty="0">
                <a:latin typeface="+mn-lt"/>
              </a:rPr>
              <a:t> a digital pound</a:t>
            </a:r>
            <a:endParaRPr lang="en-GB" sz="1400" dirty="0">
              <a:latin typeface="+mn-lt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800922" y="2331900"/>
            <a:ext cx="3454472" cy="77706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 phase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617037"/>
            <a:ext cx="12192000" cy="7770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second half of the decade is the earliest point we could launch a digital pound, were we to decide to build one.</a:t>
            </a:r>
          </a:p>
        </p:txBody>
      </p:sp>
    </p:spTree>
    <p:extLst>
      <p:ext uri="{BB962C8B-B14F-4D97-AF65-F5344CB8AC3E}">
        <p14:creationId xmlns:p14="http://schemas.microsoft.com/office/powerpoint/2010/main" val="2546515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8000" y="1398636"/>
            <a:ext cx="11268643" cy="513981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dirty="0"/>
              <a:t>The consultation period ended 30 June 2023</a:t>
            </a:r>
          </a:p>
          <a:p>
            <a:pPr>
              <a:spcBef>
                <a:spcPts val="1200"/>
              </a:spcBef>
            </a:pPr>
            <a:r>
              <a:rPr lang="en-GB" dirty="0"/>
              <a:t>We are currently working through responses received for the Consultation Paper and Technology Working Paper</a:t>
            </a:r>
          </a:p>
          <a:p>
            <a:pPr>
              <a:spcBef>
                <a:spcPts val="1200"/>
              </a:spcBef>
            </a:pPr>
            <a:r>
              <a:rPr lang="en-GB" dirty="0"/>
              <a:t>We are now in the design phase, which will last for 2-3 years.</a:t>
            </a:r>
          </a:p>
          <a:p>
            <a:pPr>
              <a:spcBef>
                <a:spcPts val="1200"/>
              </a:spcBef>
            </a:pPr>
            <a:r>
              <a:rPr lang="en-GB" dirty="0"/>
              <a:t>We aim to develop a comprehensive conceptual architecture which can be used as a blueprint for building a UK CBDC, were we to proceed to a build phase</a:t>
            </a:r>
          </a:p>
          <a:p>
            <a:pPr>
              <a:spcBef>
                <a:spcPts val="1200"/>
              </a:spcBef>
            </a:pPr>
            <a:r>
              <a:rPr lang="en-GB" dirty="0"/>
              <a:t>As part of this, the Technology Forum will provide: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Expert input, ideation and problem-solving but not decision making or advisory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Deep-dives into technology topics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Subgroups of members working with each other on areas of expertise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phase:</a:t>
            </a:r>
          </a:p>
        </p:txBody>
      </p:sp>
    </p:spTree>
    <p:extLst>
      <p:ext uri="{BB962C8B-B14F-4D97-AF65-F5344CB8AC3E}">
        <p14:creationId xmlns:p14="http://schemas.microsoft.com/office/powerpoint/2010/main" val="837454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23" y="3609830"/>
            <a:ext cx="11279504" cy="1119333"/>
          </a:xfrm>
        </p:spPr>
        <p:txBody>
          <a:bodyPr/>
          <a:lstStyle/>
          <a:p>
            <a:pPr algn="ctr"/>
            <a:r>
              <a:rPr lang="en-GB" b="1" dirty="0"/>
              <a:t>New members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162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GB" dirty="0"/>
              <a:t>We placed an open call for a number of new members in July 2023</a:t>
            </a:r>
          </a:p>
          <a:p>
            <a:pPr>
              <a:spcBef>
                <a:spcPts val="1200"/>
              </a:spcBef>
            </a:pPr>
            <a:r>
              <a:rPr lang="en-GB" dirty="0"/>
              <a:t>We saw strong interest from across technology, finance and academia</a:t>
            </a:r>
          </a:p>
          <a:p>
            <a:pPr>
              <a:spcBef>
                <a:spcPts val="1200"/>
              </a:spcBef>
            </a:pPr>
            <a:r>
              <a:rPr lang="en-GB" dirty="0"/>
              <a:t>Our new members will be taking an active part in subgroup discussions</a:t>
            </a:r>
          </a:p>
          <a:p>
            <a:pPr>
              <a:spcBef>
                <a:spcPts val="1200"/>
              </a:spcBef>
            </a:pPr>
            <a:r>
              <a:rPr lang="en-GB" dirty="0"/>
              <a:t>We will run a separate group de-brief for those unable to attend today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Technology Forum members</a:t>
            </a:r>
          </a:p>
        </p:txBody>
      </p:sp>
    </p:spTree>
    <p:extLst>
      <p:ext uri="{BB962C8B-B14F-4D97-AF65-F5344CB8AC3E}">
        <p14:creationId xmlns:p14="http://schemas.microsoft.com/office/powerpoint/2010/main" val="2960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23" y="3609830"/>
            <a:ext cx="11279504" cy="1119333"/>
          </a:xfrm>
        </p:spPr>
        <p:txBody>
          <a:bodyPr/>
          <a:lstStyle/>
          <a:p>
            <a:pPr algn="ctr"/>
            <a:r>
              <a:rPr lang="en-GB" b="1" dirty="0"/>
              <a:t>Subgroups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333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4366" y="1224951"/>
            <a:ext cx="11463267" cy="435910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1600" dirty="0"/>
              <a:t>We are creating four subgroups under the Technology Forum. They will run for a fixed amount of time (6-12 months).</a:t>
            </a:r>
          </a:p>
          <a:p>
            <a:pPr>
              <a:spcBef>
                <a:spcPts val="1200"/>
              </a:spcBef>
            </a:pPr>
            <a:r>
              <a:rPr lang="en-GB" sz="1600" dirty="0"/>
              <a:t>These groups focus on targeted questions related to architectures, components and features of a CBDC system. The topics and questions those groups explore will be set by the Bank. </a:t>
            </a:r>
          </a:p>
          <a:p>
            <a:pPr>
              <a:spcBef>
                <a:spcPts val="1200"/>
              </a:spcBef>
            </a:pPr>
            <a:r>
              <a:rPr lang="en-GB" sz="1600" dirty="0"/>
              <a:t>The goals of the groups is to:</a:t>
            </a:r>
          </a:p>
          <a:p>
            <a:pPr lvl="1">
              <a:spcBef>
                <a:spcPts val="1200"/>
              </a:spcBef>
            </a:pPr>
            <a:r>
              <a:rPr lang="en-GB" sz="1600" dirty="0"/>
              <a:t>Harness the experience, creativity and knowledge of the Tech Forum members to inform design considerations related to a potential digital pound.</a:t>
            </a:r>
          </a:p>
          <a:p>
            <a:pPr lvl="1">
              <a:spcBef>
                <a:spcPts val="1200"/>
              </a:spcBef>
            </a:pPr>
            <a:r>
              <a:rPr lang="en-GB" sz="1600" dirty="0"/>
              <a:t>To provide diversity of views on technology considerations related to a digital pound. </a:t>
            </a:r>
          </a:p>
          <a:p>
            <a:pPr lvl="1">
              <a:spcBef>
                <a:spcPts val="1200"/>
              </a:spcBef>
            </a:pPr>
            <a:r>
              <a:rPr lang="en-GB" sz="1600" dirty="0"/>
              <a:t>Provide input on specific technical topics as required by the Bank.</a:t>
            </a:r>
          </a:p>
          <a:p>
            <a:pPr>
              <a:spcBef>
                <a:spcPts val="1200"/>
              </a:spcBef>
            </a:pPr>
            <a:r>
              <a:rPr lang="en-GB" sz="1600" dirty="0"/>
              <a:t>Subgroups present the output of their work at future Technology Forum plenary meetings</a:t>
            </a:r>
          </a:p>
          <a:p>
            <a:pPr lvl="1">
              <a:spcBef>
                <a:spcPts val="1200"/>
              </a:spcBef>
            </a:pPr>
            <a:r>
              <a:rPr lang="en-GB" sz="1600" dirty="0"/>
              <a:t>There will be a maximum of two presentations per meeting</a:t>
            </a:r>
          </a:p>
          <a:p>
            <a:pPr lvl="1">
              <a:spcBef>
                <a:spcPts val="1200"/>
              </a:spcBef>
            </a:pPr>
            <a:r>
              <a:rPr lang="en-GB" sz="1600" dirty="0"/>
              <a:t>Subgroups may present at multiple plenary meetings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3979"/>
            <a:ext cx="11277600" cy="912814"/>
          </a:xfrm>
        </p:spPr>
        <p:txBody>
          <a:bodyPr/>
          <a:lstStyle/>
          <a:p>
            <a:r>
              <a:rPr lang="en-GB" dirty="0"/>
              <a:t>Technology Forum subgroups</a:t>
            </a:r>
          </a:p>
        </p:txBody>
      </p:sp>
    </p:spTree>
    <p:extLst>
      <p:ext uri="{BB962C8B-B14F-4D97-AF65-F5344CB8AC3E}">
        <p14:creationId xmlns:p14="http://schemas.microsoft.com/office/powerpoint/2010/main" val="230407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8000" y="1634612"/>
            <a:ext cx="11463267" cy="476618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1800" dirty="0"/>
              <a:t>The subgroups are not decision making nor advisory</a:t>
            </a:r>
          </a:p>
          <a:p>
            <a:pPr>
              <a:spcBef>
                <a:spcPts val="1200"/>
              </a:spcBef>
            </a:pPr>
            <a:r>
              <a:rPr lang="en-GB" sz="1800" dirty="0"/>
              <a:t>The Bank is under no obligation to accept/endorse the output of the subgroups</a:t>
            </a:r>
          </a:p>
          <a:p>
            <a:pPr lvl="1">
              <a:spcBef>
                <a:spcPts val="1200"/>
              </a:spcBef>
            </a:pPr>
            <a:r>
              <a:rPr lang="en-GB" sz="1400" dirty="0"/>
              <a:t>Although it may incorporate the outputs of the subgroups into its work – for example in the approach to the blueprint, or in scoping a technology experiment.</a:t>
            </a:r>
          </a:p>
          <a:p>
            <a:pPr>
              <a:spcBef>
                <a:spcPts val="1200"/>
              </a:spcBef>
            </a:pPr>
            <a:r>
              <a:rPr lang="en-GB" sz="1800" dirty="0"/>
              <a:t>Subgroups are responsible for their own administration and co-ordination; each has a lead member to coordinate the work.</a:t>
            </a:r>
          </a:p>
          <a:p>
            <a:pPr>
              <a:spcBef>
                <a:spcPts val="1200"/>
              </a:spcBef>
            </a:pPr>
            <a:r>
              <a:rPr lang="en-GB" sz="1800" dirty="0"/>
              <a:t>A Bank observer may join subgroup meetings.</a:t>
            </a:r>
          </a:p>
          <a:p>
            <a:pPr>
              <a:spcBef>
                <a:spcPts val="1200"/>
              </a:spcBef>
            </a:pPr>
            <a:r>
              <a:rPr lang="en-GB" sz="1800" dirty="0"/>
              <a:t>With permission of the Bank and the subgroup lead, you may invite a SME from your organisation to work in your subgroup</a:t>
            </a:r>
          </a:p>
          <a:p>
            <a:pPr lvl="1">
              <a:spcBef>
                <a:spcPts val="1200"/>
              </a:spcBef>
            </a:pPr>
            <a:r>
              <a:rPr lang="en-GB" sz="1400" dirty="0"/>
              <a:t>A SME from your organisation may also attend the Technology Forum plenary meeting in the context of a subgroup presentation if they have contributed to that presentation, but prior permission from the Bank is needed.</a:t>
            </a:r>
          </a:p>
          <a:p>
            <a:pPr>
              <a:spcBef>
                <a:spcPts val="1200"/>
              </a:spcBef>
            </a:pPr>
            <a:endParaRPr lang="en-GB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Technology Forum subgroups</a:t>
            </a:r>
          </a:p>
        </p:txBody>
      </p:sp>
    </p:spTree>
    <p:extLst>
      <p:ext uri="{BB962C8B-B14F-4D97-AF65-F5344CB8AC3E}">
        <p14:creationId xmlns:p14="http://schemas.microsoft.com/office/powerpoint/2010/main" val="1663441859"/>
      </p:ext>
    </p:extLst>
  </p:cSld>
  <p:clrMapOvr>
    <a:masterClrMapping/>
  </p:clrMapOvr>
</p:sld>
</file>

<file path=ppt/theme/theme1.xml><?xml version="1.0" encoding="utf-8"?>
<a:theme xmlns:a="http://schemas.openxmlformats.org/drawingml/2006/main" name="Bank LINKS Template">
  <a:themeElements>
    <a:clrScheme name="Custom 36">
      <a:dk1>
        <a:srgbClr val="000000"/>
      </a:dk1>
      <a:lt1>
        <a:srgbClr val="FFFFFF"/>
      </a:lt1>
      <a:dk2>
        <a:srgbClr val="12273F"/>
      </a:dk2>
      <a:lt2>
        <a:srgbClr val="C4C9CF"/>
      </a:lt2>
      <a:accent1>
        <a:srgbClr val="3CD7D9"/>
      </a:accent1>
      <a:accent2>
        <a:srgbClr val="FF7300"/>
      </a:accent2>
      <a:accent3>
        <a:srgbClr val="9E71FE"/>
      </a:accent3>
      <a:accent4>
        <a:srgbClr val="D4AF37"/>
      </a:accent4>
      <a:accent5>
        <a:srgbClr val="A5D700"/>
      </a:accent5>
      <a:accent6>
        <a:srgbClr val="FF50C8"/>
      </a:accent6>
      <a:hlink>
        <a:srgbClr val="12273F"/>
      </a:hlink>
      <a:folHlink>
        <a:srgbClr val="12273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E-Official Template A.pptx" id="{6C723B9E-9DD5-46FA-B786-10E886AA26E0}" vid="{1198EFE4-F1FD-4746-924A-D88A0C6C7D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BOE-Official Template A</Template>
  <TotalTime>1000</TotalTime>
  <Words>1316</Words>
  <Application>Microsoft Office PowerPoint</Application>
  <PresentationFormat>Widescreen</PresentationFormat>
  <Paragraphs>131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Century Gothic</vt:lpstr>
      <vt:lpstr>Bank LINKS Template</vt:lpstr>
      <vt:lpstr>PowerPoint Presentation</vt:lpstr>
      <vt:lpstr>Agenda</vt:lpstr>
      <vt:lpstr>Next steps after consultation</vt:lpstr>
      <vt:lpstr>Design phase:</vt:lpstr>
      <vt:lpstr>New members</vt:lpstr>
      <vt:lpstr>New Technology Forum members</vt:lpstr>
      <vt:lpstr>Subgroups</vt:lpstr>
      <vt:lpstr>Technology Forum subgroups</vt:lpstr>
      <vt:lpstr>Technology Forum subgroups</vt:lpstr>
      <vt:lpstr>Group 1: Technology options to ensure privacy in a digital pound, and design of the alias service</vt:lpstr>
      <vt:lpstr>Group 2: Models of interaction between PIPs</vt:lpstr>
      <vt:lpstr>Group 3: Core ledger technology</vt:lpstr>
      <vt:lpstr>Group 4: Requirements for providing a platform for innovation</vt:lpstr>
      <vt:lpstr>Technology Forum subgroups – questions received</vt:lpstr>
      <vt:lpstr>Technology Forum subgroups – questions cont.</vt:lpstr>
      <vt:lpstr>AOB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Boss, Joe</dc:creator>
  <cp:lastModifiedBy>Dubedat, Eleanor</cp:lastModifiedBy>
  <cp:revision>51</cp:revision>
  <dcterms:created xsi:type="dcterms:W3CDTF">2023-07-20T15:44:56Z</dcterms:created>
  <dcterms:modified xsi:type="dcterms:W3CDTF">2023-08-31T08:41:40Z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1871487071</vt:i4>
  </property>
  <property fmtid="{D5CDD505-2E9C-101B-9397-08002B2CF9AE}" pid="3" name="_NewReviewCycle">
    <vt:lpwstr/>
  </property>
  <property fmtid="{D5CDD505-2E9C-101B-9397-08002B2CF9AE}" pid="4" name="_EmailSubject">
    <vt:lpwstr>Tech Forum minutes publication</vt:lpwstr>
  </property>
  <property fmtid="{D5CDD505-2E9C-101B-9397-08002B2CF9AE}" pid="5" name="_AuthorEmail">
    <vt:lpwstr>Charlie.Dyos-Hunter@bankofengland.co.uk</vt:lpwstr>
  </property>
  <property fmtid="{D5CDD505-2E9C-101B-9397-08002B2CF9AE}" pid="6" name="_AuthorEmailDisplayName">
    <vt:lpwstr>Dyos-Hunter, Charlie</vt:lpwstr>
  </property>
  <property fmtid="{D5CDD505-2E9C-101B-9397-08002B2CF9AE}" pid="7" name="_PreviousAdHocReviewCycleID">
    <vt:i4>-1047957505</vt:i4>
  </property>
</Properties>
</file>